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3" r:id="rId3"/>
    <p:sldId id="260" r:id="rId4"/>
    <p:sldId id="265" r:id="rId5"/>
    <p:sldId id="266" r:id="rId6"/>
    <p:sldId id="262" r:id="rId7"/>
    <p:sldId id="261" r:id="rId8"/>
    <p:sldId id="264" r:id="rId9"/>
    <p:sldId id="267"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6" d="100"/>
          <a:sy n="86" d="100"/>
        </p:scale>
        <p:origin x="-72" y="-17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4/12/2016</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4/12/2016</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4/12/2016</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4/12/2016</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4/12/2016</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5925"/>
            <a:ext cx="10993549" cy="692025"/>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1167495" y="392112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1167495" y="481396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569660"/>
          </a:xfrm>
          <a:prstGeom prst="rect">
            <a:avLst/>
          </a:prstGeom>
          <a:noFill/>
        </p:spPr>
        <p:txBody>
          <a:bodyPr wrap="square" rtlCol="0">
            <a:spAutoFit/>
          </a:bodyPr>
          <a:lstStyle/>
          <a:p>
            <a:r>
              <a:rPr lang="en-US" sz="2400" dirty="0" smtClean="0"/>
              <a:t>An SRNA can sort three boxes of linens in two minutes.</a:t>
            </a:r>
          </a:p>
          <a:p>
            <a:endParaRPr lang="en-US" sz="2400" dirty="0"/>
          </a:p>
          <a:p>
            <a:r>
              <a:rPr lang="en-US" sz="2400" dirty="0" smtClean="0"/>
              <a:t>If there are twelve boxes of linens, how long could we expect the SRNA to take to sort the boxes?</a:t>
            </a:r>
            <a:endParaRPr lang="en-US" sz="2400" dirty="0"/>
          </a:p>
        </p:txBody>
      </p:sp>
      <p:sp>
        <p:nvSpPr>
          <p:cNvPr id="18" name="TextBox 17"/>
          <p:cNvSpPr txBox="1"/>
          <p:nvPr/>
        </p:nvSpPr>
        <p:spPr>
          <a:xfrm>
            <a:off x="7789636" y="5401592"/>
            <a:ext cx="571500" cy="461665"/>
          </a:xfrm>
          <a:prstGeom prst="rect">
            <a:avLst/>
          </a:prstGeom>
          <a:noFill/>
        </p:spPr>
        <p:txBody>
          <a:bodyPr wrap="square" rtlCol="0">
            <a:spAutoFit/>
          </a:bodyPr>
          <a:lstStyle/>
          <a:p>
            <a:r>
              <a:rPr lang="en-US" sz="2400" b="1" dirty="0" smtClean="0"/>
              <a:t>12</a:t>
            </a:r>
            <a:endParaRPr lang="en-US" sz="2400" b="1" dirty="0"/>
          </a:p>
        </p:txBody>
      </p:sp>
      <p:sp>
        <p:nvSpPr>
          <p:cNvPr id="19" name="TextBox 18"/>
          <p:cNvSpPr txBox="1"/>
          <p:nvPr/>
        </p:nvSpPr>
        <p:spPr>
          <a:xfrm>
            <a:off x="7789636" y="3292286"/>
            <a:ext cx="571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a:t>
            </a:r>
            <a:endParaRPr lang="en-US" sz="2400" b="1" dirty="0">
              <a:solidFill>
                <a:srgbClr val="92D050"/>
              </a:solidFill>
            </a:endParaRPr>
          </a:p>
        </p:txBody>
      </p:sp>
      <p:sp>
        <p:nvSpPr>
          <p:cNvPr id="12" name="TextBox 11"/>
          <p:cNvSpPr txBox="1"/>
          <p:nvPr/>
        </p:nvSpPr>
        <p:spPr>
          <a:xfrm>
            <a:off x="8496300" y="3416300"/>
            <a:ext cx="1638300" cy="461665"/>
          </a:xfrm>
          <a:prstGeom prst="rect">
            <a:avLst/>
          </a:prstGeom>
          <a:noFill/>
        </p:spPr>
        <p:txBody>
          <a:bodyPr wrap="square" rtlCol="0">
            <a:spAutoFit/>
          </a:bodyPr>
          <a:lstStyle/>
          <a:p>
            <a:r>
              <a:rPr lang="en-US" sz="2400" dirty="0" smtClean="0"/>
              <a:t>Minutes</a:t>
            </a:r>
            <a:endParaRPr lang="en-US" sz="2400" dirty="0"/>
          </a:p>
        </p:txBody>
      </p:sp>
      <p:sp>
        <p:nvSpPr>
          <p:cNvPr id="20" name="TextBox 19"/>
          <p:cNvSpPr txBox="1"/>
          <p:nvPr/>
        </p:nvSpPr>
        <p:spPr>
          <a:xfrm>
            <a:off x="8496300" y="5271463"/>
            <a:ext cx="2070100" cy="461665"/>
          </a:xfrm>
          <a:prstGeom prst="rect">
            <a:avLst/>
          </a:prstGeom>
          <a:noFill/>
        </p:spPr>
        <p:txBody>
          <a:bodyPr wrap="square" rtlCol="0">
            <a:spAutoFit/>
          </a:bodyPr>
          <a:lstStyle/>
          <a:p>
            <a:r>
              <a:rPr lang="en-US" sz="2400" dirty="0" smtClean="0"/>
              <a:t>Boxes of linens</a:t>
            </a:r>
            <a:endParaRPr lang="en-US" sz="2400" dirty="0"/>
          </a:p>
        </p:txBody>
      </p:sp>
      <p:sp>
        <p:nvSpPr>
          <p:cNvPr id="21" name="TextBox 20"/>
          <p:cNvSpPr txBox="1"/>
          <p:nvPr/>
        </p:nvSpPr>
        <p:spPr>
          <a:xfrm>
            <a:off x="3143250" y="6396335"/>
            <a:ext cx="6172200" cy="461665"/>
          </a:xfrm>
          <a:prstGeom prst="rect">
            <a:avLst/>
          </a:prstGeom>
          <a:noFill/>
        </p:spPr>
        <p:txBody>
          <a:bodyPr wrap="square" rtlCol="0">
            <a:spAutoFit/>
          </a:bodyPr>
          <a:lstStyle/>
          <a:p>
            <a:r>
              <a:rPr lang="en-US" sz="2400" dirty="0" smtClean="0"/>
              <a:t>How do these quantities correspond?</a:t>
            </a:r>
            <a:endParaRPr lang="en-US" sz="2400" dirty="0"/>
          </a:p>
        </p:txBody>
      </p:sp>
    </p:spTree>
    <p:extLst>
      <p:ext uri="{BB962C8B-B14F-4D97-AF65-F5344CB8AC3E}">
        <p14:creationId xmlns:p14="http://schemas.microsoft.com/office/powerpoint/2010/main" xmlns="" val="55554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9" y="-20785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1152159" y="3904978"/>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1170564" y="4865783"/>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754326"/>
          </a:xfrm>
          <a:prstGeom prst="rect">
            <a:avLst/>
          </a:prstGeom>
          <a:noFill/>
        </p:spPr>
        <p:txBody>
          <a:bodyPr wrap="square" rtlCol="0">
            <a:spAutoFit/>
          </a:bodyPr>
          <a:lstStyle/>
          <a:p>
            <a:r>
              <a:rPr lang="en-US" dirty="0" smtClean="0"/>
              <a:t>An SRNA </a:t>
            </a:r>
            <a:r>
              <a:rPr lang="en-US" dirty="0" smtClean="0"/>
              <a:t>has to put a cleaning agent into a pail for use in sanitization. 70 </a:t>
            </a:r>
            <a:r>
              <a:rPr lang="en-US" dirty="0" err="1" smtClean="0"/>
              <a:t>mL</a:t>
            </a:r>
            <a:r>
              <a:rPr lang="en-US" dirty="0" smtClean="0"/>
              <a:t> is the maximum amount of chemical that can go into the pail.</a:t>
            </a:r>
            <a:endParaRPr lang="en-US" dirty="0" smtClean="0"/>
          </a:p>
          <a:p>
            <a:endParaRPr lang="en-US" dirty="0"/>
          </a:p>
          <a:p>
            <a:r>
              <a:rPr lang="en-US" dirty="0" smtClean="0"/>
              <a:t>If the lead nurse says to use only 20% of the maximum allowed chemical to sanitize a specific surface, how many </a:t>
            </a:r>
            <a:r>
              <a:rPr lang="en-US" dirty="0" err="1" smtClean="0"/>
              <a:t>mL</a:t>
            </a:r>
            <a:r>
              <a:rPr lang="en-US" dirty="0" smtClean="0"/>
              <a:t> should the SRNA measure out?</a:t>
            </a:r>
            <a:endParaRPr lang="en-US" dirty="0" smtClean="0"/>
          </a:p>
          <a:p>
            <a:endParaRPr lang="en-US" dirty="0"/>
          </a:p>
        </p:txBody>
      </p:sp>
      <p:cxnSp>
        <p:nvCxnSpPr>
          <p:cNvPr id="12" name="Straight Connector 11"/>
          <p:cNvCxnSpPr/>
          <p:nvPr/>
        </p:nvCxnSpPr>
        <p:spPr>
          <a:xfrm flipH="1">
            <a:off x="2493748" y="388191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2508393" y="486538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7697107" y="3367701"/>
            <a:ext cx="698500" cy="461665"/>
          </a:xfrm>
          <a:prstGeom prst="rect">
            <a:avLst/>
          </a:prstGeom>
          <a:noFill/>
        </p:spPr>
        <p:txBody>
          <a:bodyPr wrap="square" rtlCol="0">
            <a:spAutoFit/>
          </a:bodyPr>
          <a:lstStyle/>
          <a:p>
            <a:r>
              <a:rPr lang="en-US" sz="2400" b="1" dirty="0" smtClean="0"/>
              <a:t> </a:t>
            </a:r>
            <a:r>
              <a:rPr lang="en-US" sz="2400" b="1" dirty="0" smtClean="0"/>
              <a:t>70</a:t>
            </a:r>
            <a:endParaRPr lang="en-US" sz="2400" b="1" dirty="0"/>
          </a:p>
        </p:txBody>
      </p:sp>
      <p:sp>
        <p:nvSpPr>
          <p:cNvPr id="18" name="TextBox 17"/>
          <p:cNvSpPr txBox="1"/>
          <p:nvPr/>
        </p:nvSpPr>
        <p:spPr>
          <a:xfrm>
            <a:off x="7824107" y="5455557"/>
            <a:ext cx="978370" cy="461665"/>
          </a:xfrm>
          <a:prstGeom prst="rect">
            <a:avLst/>
          </a:prstGeom>
          <a:noFill/>
        </p:spPr>
        <p:txBody>
          <a:bodyPr wrap="square" rtlCol="0">
            <a:spAutoFit/>
          </a:bodyPr>
          <a:lstStyle/>
          <a:p>
            <a:r>
              <a:rPr lang="en-US" sz="2400" b="1" dirty="0" smtClean="0"/>
              <a:t>100%</a:t>
            </a:r>
            <a:endParaRPr lang="en-US" sz="2400" b="1" dirty="0"/>
          </a:p>
        </p:txBody>
      </p:sp>
      <p:sp>
        <p:nvSpPr>
          <p:cNvPr id="19" name="TextBox 18"/>
          <p:cNvSpPr txBox="1"/>
          <p:nvPr/>
        </p:nvSpPr>
        <p:spPr>
          <a:xfrm>
            <a:off x="2049727" y="5488607"/>
            <a:ext cx="946862" cy="461665"/>
          </a:xfrm>
          <a:prstGeom prst="rect">
            <a:avLst/>
          </a:prstGeom>
          <a:noFill/>
        </p:spPr>
        <p:txBody>
          <a:bodyPr wrap="square" rtlCol="0">
            <a:spAutoFit/>
          </a:bodyPr>
          <a:lstStyle/>
          <a:p>
            <a:r>
              <a:rPr lang="en-US" sz="2400" b="1" dirty="0" smtClean="0"/>
              <a:t>20%</a:t>
            </a:r>
            <a:endParaRPr lang="en-US" sz="2400" b="1" dirty="0"/>
          </a:p>
        </p:txBody>
      </p:sp>
      <p:sp>
        <p:nvSpPr>
          <p:cNvPr id="20" name="TextBox 19"/>
          <p:cNvSpPr txBox="1"/>
          <p:nvPr/>
        </p:nvSpPr>
        <p:spPr>
          <a:xfrm>
            <a:off x="2246741" y="3354912"/>
            <a:ext cx="571500" cy="461665"/>
          </a:xfrm>
          <a:prstGeom prst="rect">
            <a:avLst/>
          </a:prstGeom>
          <a:noFill/>
        </p:spPr>
        <p:txBody>
          <a:bodyPr wrap="square" rtlCol="0">
            <a:spAutoFit/>
          </a:bodyPr>
          <a:lstStyle/>
          <a:p>
            <a:r>
              <a:rPr lang="en-US" sz="2400" b="1" dirty="0" smtClean="0">
                <a:solidFill>
                  <a:srgbClr val="92D050"/>
                </a:solidFill>
              </a:rPr>
              <a:t>14</a:t>
            </a:r>
            <a:endParaRPr lang="en-US" sz="2400" b="1" dirty="0">
              <a:solidFill>
                <a:srgbClr val="92D050"/>
              </a:solidFill>
            </a:endParaRPr>
          </a:p>
        </p:txBody>
      </p:sp>
      <p:sp>
        <p:nvSpPr>
          <p:cNvPr id="21" name="TextBox 20"/>
          <p:cNvSpPr txBox="1"/>
          <p:nvPr/>
        </p:nvSpPr>
        <p:spPr>
          <a:xfrm>
            <a:off x="8917940" y="3255165"/>
            <a:ext cx="2057400" cy="830997"/>
          </a:xfrm>
          <a:prstGeom prst="rect">
            <a:avLst/>
          </a:prstGeom>
          <a:noFill/>
        </p:spPr>
        <p:txBody>
          <a:bodyPr wrap="square" rtlCol="0">
            <a:spAutoFit/>
          </a:bodyPr>
          <a:lstStyle/>
          <a:p>
            <a:r>
              <a:rPr lang="en-US" sz="2400" dirty="0" smtClean="0"/>
              <a:t>Amount of liquid in </a:t>
            </a:r>
            <a:r>
              <a:rPr lang="en-US" sz="2400" dirty="0" err="1" smtClean="0"/>
              <a:t>mL</a:t>
            </a:r>
            <a:endParaRPr lang="en-US" sz="2400" dirty="0"/>
          </a:p>
        </p:txBody>
      </p:sp>
      <p:sp>
        <p:nvSpPr>
          <p:cNvPr id="22" name="TextBox 21"/>
          <p:cNvSpPr txBox="1"/>
          <p:nvPr/>
        </p:nvSpPr>
        <p:spPr>
          <a:xfrm>
            <a:off x="8917940" y="5303681"/>
            <a:ext cx="2057400" cy="461665"/>
          </a:xfrm>
          <a:prstGeom prst="rect">
            <a:avLst/>
          </a:prstGeom>
          <a:noFill/>
        </p:spPr>
        <p:txBody>
          <a:bodyPr wrap="square" rtlCol="0">
            <a:spAutoFit/>
          </a:bodyPr>
          <a:lstStyle/>
          <a:p>
            <a:r>
              <a:rPr lang="en-US" sz="2400" dirty="0" smtClean="0"/>
              <a:t>Percent Full</a:t>
            </a:r>
            <a:endParaRPr lang="en-US" sz="2400" dirty="0"/>
          </a:p>
        </p:txBody>
      </p:sp>
      <p:sp>
        <p:nvSpPr>
          <p:cNvPr id="23" name="TextBox 22"/>
          <p:cNvSpPr txBox="1"/>
          <p:nvPr/>
        </p:nvSpPr>
        <p:spPr>
          <a:xfrm>
            <a:off x="1018426" y="5507621"/>
            <a:ext cx="733256" cy="461665"/>
          </a:xfrm>
          <a:prstGeom prst="rect">
            <a:avLst/>
          </a:prstGeom>
          <a:noFill/>
        </p:spPr>
        <p:txBody>
          <a:bodyPr wrap="square" rtlCol="0">
            <a:spAutoFit/>
          </a:bodyPr>
          <a:lstStyle/>
          <a:p>
            <a:r>
              <a:rPr lang="en-US" sz="2400" b="1" dirty="0" smtClean="0"/>
              <a:t>0%</a:t>
            </a:r>
            <a:endParaRPr lang="en-US" sz="2400" b="1" dirty="0"/>
          </a:p>
        </p:txBody>
      </p:sp>
      <p:sp>
        <p:nvSpPr>
          <p:cNvPr id="24" name="TextBox 23"/>
          <p:cNvSpPr txBox="1"/>
          <p:nvPr/>
        </p:nvSpPr>
        <p:spPr>
          <a:xfrm>
            <a:off x="930291" y="3366784"/>
            <a:ext cx="571500" cy="461665"/>
          </a:xfrm>
          <a:prstGeom prst="rect">
            <a:avLst/>
          </a:prstGeom>
          <a:noFill/>
        </p:spPr>
        <p:txBody>
          <a:bodyPr wrap="square" rtlCol="0">
            <a:spAutoFit/>
          </a:bodyPr>
          <a:lstStyle/>
          <a:p>
            <a:r>
              <a:rPr lang="en-US" sz="2400" b="1" dirty="0" smtClean="0"/>
              <a:t>0</a:t>
            </a:r>
            <a:endParaRPr lang="en-US" sz="2400" b="1" dirty="0"/>
          </a:p>
        </p:txBody>
      </p:sp>
      <p:sp>
        <p:nvSpPr>
          <p:cNvPr id="25" name="Curved Up Arrow 24"/>
          <p:cNvSpPr/>
          <p:nvPr/>
        </p:nvSpPr>
        <p:spPr>
          <a:xfrm rot="10800000">
            <a:off x="2358319" y="2842352"/>
            <a:ext cx="5698672" cy="575166"/>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xmlns="" val="62720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9" y="-20785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1163177" y="3882944"/>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1170564" y="4865783"/>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754326"/>
          </a:xfrm>
          <a:prstGeom prst="rect">
            <a:avLst/>
          </a:prstGeom>
          <a:noFill/>
        </p:spPr>
        <p:txBody>
          <a:bodyPr wrap="square" rtlCol="0">
            <a:spAutoFit/>
          </a:bodyPr>
          <a:lstStyle/>
          <a:p>
            <a:r>
              <a:rPr lang="en-US" dirty="0" smtClean="0"/>
              <a:t>Using the 20% benchmark, calculate the following percent levels of the liquid:</a:t>
            </a:r>
          </a:p>
          <a:p>
            <a:pPr>
              <a:buFont typeface="Arial" pitchFamily="34" charset="0"/>
              <a:buChar char="•"/>
            </a:pPr>
            <a:r>
              <a:rPr lang="en-US" dirty="0" smtClean="0"/>
              <a:t>10%</a:t>
            </a:r>
          </a:p>
          <a:p>
            <a:pPr>
              <a:buFont typeface="Arial" pitchFamily="34" charset="0"/>
              <a:buChar char="•"/>
            </a:pPr>
            <a:r>
              <a:rPr lang="en-US" dirty="0" smtClean="0"/>
              <a:t>40%</a:t>
            </a:r>
          </a:p>
          <a:p>
            <a:pPr>
              <a:buFont typeface="Arial" pitchFamily="34" charset="0"/>
              <a:buChar char="•"/>
            </a:pPr>
            <a:r>
              <a:rPr lang="en-US" dirty="0" smtClean="0"/>
              <a:t>60%</a:t>
            </a:r>
          </a:p>
          <a:p>
            <a:pPr>
              <a:buFont typeface="Arial" pitchFamily="34" charset="0"/>
              <a:buChar char="•"/>
            </a:pPr>
            <a:r>
              <a:rPr lang="en-US" dirty="0" smtClean="0"/>
              <a:t>80%</a:t>
            </a:r>
            <a:endParaRPr lang="en-US" dirty="0" smtClean="0"/>
          </a:p>
          <a:p>
            <a:endParaRPr lang="en-US" dirty="0"/>
          </a:p>
        </p:txBody>
      </p:sp>
      <p:cxnSp>
        <p:nvCxnSpPr>
          <p:cNvPr id="12" name="Straight Connector 11"/>
          <p:cNvCxnSpPr/>
          <p:nvPr/>
        </p:nvCxnSpPr>
        <p:spPr>
          <a:xfrm flipH="1">
            <a:off x="2493748" y="388191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2508393" y="486538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7697107" y="3367701"/>
            <a:ext cx="698500" cy="461665"/>
          </a:xfrm>
          <a:prstGeom prst="rect">
            <a:avLst/>
          </a:prstGeom>
          <a:noFill/>
        </p:spPr>
        <p:txBody>
          <a:bodyPr wrap="square" rtlCol="0">
            <a:spAutoFit/>
          </a:bodyPr>
          <a:lstStyle/>
          <a:p>
            <a:r>
              <a:rPr lang="en-US" sz="2400" b="1" dirty="0" smtClean="0"/>
              <a:t> </a:t>
            </a:r>
            <a:r>
              <a:rPr lang="en-US" sz="2400" b="1" dirty="0" smtClean="0"/>
              <a:t>70</a:t>
            </a:r>
            <a:endParaRPr lang="en-US" sz="2400" b="1" dirty="0"/>
          </a:p>
        </p:txBody>
      </p:sp>
      <p:sp>
        <p:nvSpPr>
          <p:cNvPr id="18" name="TextBox 17"/>
          <p:cNvSpPr txBox="1"/>
          <p:nvPr/>
        </p:nvSpPr>
        <p:spPr>
          <a:xfrm>
            <a:off x="7824107" y="5455557"/>
            <a:ext cx="978370" cy="461665"/>
          </a:xfrm>
          <a:prstGeom prst="rect">
            <a:avLst/>
          </a:prstGeom>
          <a:noFill/>
        </p:spPr>
        <p:txBody>
          <a:bodyPr wrap="square" rtlCol="0">
            <a:spAutoFit/>
          </a:bodyPr>
          <a:lstStyle/>
          <a:p>
            <a:r>
              <a:rPr lang="en-US" sz="2400" b="1" dirty="0" smtClean="0"/>
              <a:t>100%</a:t>
            </a:r>
            <a:endParaRPr lang="en-US" sz="2400" b="1" dirty="0"/>
          </a:p>
        </p:txBody>
      </p:sp>
      <p:sp>
        <p:nvSpPr>
          <p:cNvPr id="19" name="TextBox 18"/>
          <p:cNvSpPr txBox="1"/>
          <p:nvPr/>
        </p:nvSpPr>
        <p:spPr>
          <a:xfrm>
            <a:off x="2170912" y="5466573"/>
            <a:ext cx="946862" cy="461665"/>
          </a:xfrm>
          <a:prstGeom prst="rect">
            <a:avLst/>
          </a:prstGeom>
          <a:noFill/>
        </p:spPr>
        <p:txBody>
          <a:bodyPr wrap="square" rtlCol="0">
            <a:spAutoFit/>
          </a:bodyPr>
          <a:lstStyle/>
          <a:p>
            <a:r>
              <a:rPr lang="en-US" sz="2400" b="1" dirty="0" smtClean="0"/>
              <a:t>20%</a:t>
            </a:r>
            <a:endParaRPr lang="en-US" sz="2400" b="1" dirty="0"/>
          </a:p>
        </p:txBody>
      </p:sp>
      <p:sp>
        <p:nvSpPr>
          <p:cNvPr id="20" name="TextBox 19"/>
          <p:cNvSpPr txBox="1"/>
          <p:nvPr/>
        </p:nvSpPr>
        <p:spPr>
          <a:xfrm>
            <a:off x="2246741" y="3354912"/>
            <a:ext cx="571500" cy="461665"/>
          </a:xfrm>
          <a:prstGeom prst="rect">
            <a:avLst/>
          </a:prstGeom>
          <a:noFill/>
        </p:spPr>
        <p:txBody>
          <a:bodyPr wrap="square" rtlCol="0">
            <a:spAutoFit/>
          </a:bodyPr>
          <a:lstStyle/>
          <a:p>
            <a:r>
              <a:rPr lang="en-US" sz="2400" b="1" dirty="0" smtClean="0">
                <a:solidFill>
                  <a:srgbClr val="92D050"/>
                </a:solidFill>
              </a:rPr>
              <a:t>14</a:t>
            </a:r>
            <a:endParaRPr lang="en-US" sz="2400" b="1" dirty="0">
              <a:solidFill>
                <a:srgbClr val="92D050"/>
              </a:solidFill>
            </a:endParaRPr>
          </a:p>
        </p:txBody>
      </p:sp>
      <p:sp>
        <p:nvSpPr>
          <p:cNvPr id="21" name="TextBox 20"/>
          <p:cNvSpPr txBox="1"/>
          <p:nvPr/>
        </p:nvSpPr>
        <p:spPr>
          <a:xfrm>
            <a:off x="8917940" y="3255165"/>
            <a:ext cx="2057400" cy="830997"/>
          </a:xfrm>
          <a:prstGeom prst="rect">
            <a:avLst/>
          </a:prstGeom>
          <a:noFill/>
        </p:spPr>
        <p:txBody>
          <a:bodyPr wrap="square" rtlCol="0">
            <a:spAutoFit/>
          </a:bodyPr>
          <a:lstStyle/>
          <a:p>
            <a:r>
              <a:rPr lang="en-US" sz="2400" dirty="0" smtClean="0"/>
              <a:t>Amount of liquid in </a:t>
            </a:r>
            <a:r>
              <a:rPr lang="en-US" sz="2400" dirty="0" err="1" smtClean="0"/>
              <a:t>mL</a:t>
            </a:r>
            <a:endParaRPr lang="en-US" sz="2400" dirty="0"/>
          </a:p>
        </p:txBody>
      </p:sp>
      <p:sp>
        <p:nvSpPr>
          <p:cNvPr id="22" name="TextBox 21"/>
          <p:cNvSpPr txBox="1"/>
          <p:nvPr/>
        </p:nvSpPr>
        <p:spPr>
          <a:xfrm>
            <a:off x="8917940" y="5303681"/>
            <a:ext cx="2057400" cy="461665"/>
          </a:xfrm>
          <a:prstGeom prst="rect">
            <a:avLst/>
          </a:prstGeom>
          <a:noFill/>
        </p:spPr>
        <p:txBody>
          <a:bodyPr wrap="square" rtlCol="0">
            <a:spAutoFit/>
          </a:bodyPr>
          <a:lstStyle/>
          <a:p>
            <a:r>
              <a:rPr lang="en-US" sz="2400" dirty="0" smtClean="0"/>
              <a:t>Percent Full</a:t>
            </a:r>
            <a:endParaRPr lang="en-US" sz="2400" dirty="0"/>
          </a:p>
        </p:txBody>
      </p:sp>
      <p:sp>
        <p:nvSpPr>
          <p:cNvPr id="23" name="TextBox 22"/>
          <p:cNvSpPr txBox="1"/>
          <p:nvPr/>
        </p:nvSpPr>
        <p:spPr>
          <a:xfrm>
            <a:off x="820123" y="5474570"/>
            <a:ext cx="733256" cy="461665"/>
          </a:xfrm>
          <a:prstGeom prst="rect">
            <a:avLst/>
          </a:prstGeom>
          <a:noFill/>
        </p:spPr>
        <p:txBody>
          <a:bodyPr wrap="square" rtlCol="0">
            <a:spAutoFit/>
          </a:bodyPr>
          <a:lstStyle/>
          <a:p>
            <a:r>
              <a:rPr lang="en-US" sz="2400" b="1" dirty="0" smtClean="0"/>
              <a:t>0%</a:t>
            </a:r>
            <a:endParaRPr lang="en-US" sz="2400" b="1" dirty="0"/>
          </a:p>
        </p:txBody>
      </p:sp>
      <p:sp>
        <p:nvSpPr>
          <p:cNvPr id="24" name="TextBox 23"/>
          <p:cNvSpPr txBox="1"/>
          <p:nvPr/>
        </p:nvSpPr>
        <p:spPr>
          <a:xfrm>
            <a:off x="930291" y="3366784"/>
            <a:ext cx="571500" cy="461665"/>
          </a:xfrm>
          <a:prstGeom prst="rect">
            <a:avLst/>
          </a:prstGeom>
          <a:noFill/>
        </p:spPr>
        <p:txBody>
          <a:bodyPr wrap="square" rtlCol="0">
            <a:spAutoFit/>
          </a:bodyPr>
          <a:lstStyle/>
          <a:p>
            <a:r>
              <a:rPr lang="en-US" sz="2400" b="1" dirty="0" smtClean="0"/>
              <a:t>0</a:t>
            </a:r>
            <a:endParaRPr lang="en-US" sz="2400" b="1" dirty="0"/>
          </a:p>
        </p:txBody>
      </p:sp>
      <p:sp>
        <p:nvSpPr>
          <p:cNvPr id="26" name="Curved Up Arrow 25"/>
          <p:cNvSpPr/>
          <p:nvPr/>
        </p:nvSpPr>
        <p:spPr>
          <a:xfrm rot="10800000">
            <a:off x="1708324" y="2842352"/>
            <a:ext cx="704370" cy="575166"/>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27" name="Straight Connector 26"/>
          <p:cNvCxnSpPr/>
          <p:nvPr/>
        </p:nvCxnSpPr>
        <p:spPr>
          <a:xfrm flipH="1">
            <a:off x="6546119" y="3836012"/>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a:xfrm flipH="1">
            <a:off x="5222258" y="382316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a:xfrm flipH="1">
            <a:off x="3898398" y="3865391"/>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a:xfrm flipH="1">
            <a:off x="1792341" y="388558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a:xfrm flipH="1">
            <a:off x="1790505" y="4875271"/>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a:xfrm flipH="1">
            <a:off x="3907579" y="4822022"/>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a:xfrm flipH="1">
            <a:off x="6571824" y="4864254"/>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a:xfrm flipH="1">
            <a:off x="5203897" y="4884451"/>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38" name="Curved Up Arrow 37"/>
          <p:cNvSpPr/>
          <p:nvPr/>
        </p:nvSpPr>
        <p:spPr>
          <a:xfrm flipV="1">
            <a:off x="2563065" y="2763124"/>
            <a:ext cx="1491142" cy="636927"/>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Curved Up Arrow 39"/>
          <p:cNvSpPr/>
          <p:nvPr/>
        </p:nvSpPr>
        <p:spPr>
          <a:xfrm flipV="1">
            <a:off x="2592442" y="1966234"/>
            <a:ext cx="4193948" cy="1151538"/>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Curved Up Arrow 40"/>
          <p:cNvSpPr/>
          <p:nvPr/>
        </p:nvSpPr>
        <p:spPr>
          <a:xfrm flipV="1">
            <a:off x="2447388" y="2383041"/>
            <a:ext cx="2796641" cy="800833"/>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TextBox 41"/>
          <p:cNvSpPr txBox="1"/>
          <p:nvPr/>
        </p:nvSpPr>
        <p:spPr>
          <a:xfrm>
            <a:off x="6221994" y="3231890"/>
            <a:ext cx="571500" cy="461665"/>
          </a:xfrm>
          <a:prstGeom prst="rect">
            <a:avLst/>
          </a:prstGeom>
          <a:noFill/>
        </p:spPr>
        <p:txBody>
          <a:bodyPr wrap="square" rtlCol="0">
            <a:spAutoFit/>
          </a:bodyPr>
          <a:lstStyle/>
          <a:p>
            <a:r>
              <a:rPr lang="en-US" sz="2400" b="1" dirty="0" smtClean="0">
                <a:solidFill>
                  <a:srgbClr val="92D050"/>
                </a:solidFill>
              </a:rPr>
              <a:t> ?</a:t>
            </a:r>
            <a:endParaRPr lang="en-US" sz="2400" b="1" dirty="0">
              <a:solidFill>
                <a:srgbClr val="92D050"/>
              </a:solidFill>
            </a:endParaRPr>
          </a:p>
        </p:txBody>
      </p:sp>
      <p:sp>
        <p:nvSpPr>
          <p:cNvPr id="43" name="TextBox 42"/>
          <p:cNvSpPr txBox="1"/>
          <p:nvPr/>
        </p:nvSpPr>
        <p:spPr>
          <a:xfrm>
            <a:off x="4909150" y="3263105"/>
            <a:ext cx="571500" cy="461665"/>
          </a:xfrm>
          <a:prstGeom prst="rect">
            <a:avLst/>
          </a:prstGeom>
          <a:noFill/>
        </p:spPr>
        <p:txBody>
          <a:bodyPr wrap="square" rtlCol="0">
            <a:spAutoFit/>
          </a:bodyPr>
          <a:lstStyle/>
          <a:p>
            <a:r>
              <a:rPr lang="en-US" sz="2400" b="1" dirty="0" smtClean="0">
                <a:solidFill>
                  <a:srgbClr val="92D050"/>
                </a:solidFill>
              </a:rPr>
              <a:t> ?</a:t>
            </a:r>
            <a:endParaRPr lang="en-US" sz="2400" b="1" dirty="0">
              <a:solidFill>
                <a:srgbClr val="92D050"/>
              </a:solidFill>
            </a:endParaRPr>
          </a:p>
        </p:txBody>
      </p:sp>
      <p:sp>
        <p:nvSpPr>
          <p:cNvPr id="44" name="TextBox 43"/>
          <p:cNvSpPr txBox="1"/>
          <p:nvPr/>
        </p:nvSpPr>
        <p:spPr>
          <a:xfrm>
            <a:off x="3585290" y="3393471"/>
            <a:ext cx="571500" cy="461665"/>
          </a:xfrm>
          <a:prstGeom prst="rect">
            <a:avLst/>
          </a:prstGeom>
          <a:noFill/>
        </p:spPr>
        <p:txBody>
          <a:bodyPr wrap="square" rtlCol="0">
            <a:spAutoFit/>
          </a:bodyPr>
          <a:lstStyle/>
          <a:p>
            <a:r>
              <a:rPr lang="en-US" sz="2400" b="1" dirty="0" smtClean="0">
                <a:solidFill>
                  <a:srgbClr val="92D050"/>
                </a:solidFill>
              </a:rPr>
              <a:t> ?</a:t>
            </a:r>
            <a:endParaRPr lang="en-US" sz="2400" b="1" dirty="0">
              <a:solidFill>
                <a:srgbClr val="92D050"/>
              </a:solidFill>
            </a:endParaRPr>
          </a:p>
        </p:txBody>
      </p:sp>
      <p:sp>
        <p:nvSpPr>
          <p:cNvPr id="45" name="TextBox 44"/>
          <p:cNvSpPr txBox="1"/>
          <p:nvPr/>
        </p:nvSpPr>
        <p:spPr>
          <a:xfrm>
            <a:off x="6146166" y="5486771"/>
            <a:ext cx="946862" cy="461665"/>
          </a:xfrm>
          <a:prstGeom prst="rect">
            <a:avLst/>
          </a:prstGeom>
          <a:noFill/>
        </p:spPr>
        <p:txBody>
          <a:bodyPr wrap="square" rtlCol="0">
            <a:spAutoFit/>
          </a:bodyPr>
          <a:lstStyle/>
          <a:p>
            <a:r>
              <a:rPr lang="en-US" sz="2400" b="1" dirty="0" smtClean="0"/>
              <a:t>8</a:t>
            </a:r>
            <a:r>
              <a:rPr lang="en-US" sz="2400" b="1" dirty="0" smtClean="0"/>
              <a:t>0%</a:t>
            </a:r>
            <a:endParaRPr lang="en-US" sz="2400" b="1" dirty="0"/>
          </a:p>
        </p:txBody>
      </p:sp>
      <p:sp>
        <p:nvSpPr>
          <p:cNvPr id="46" name="TextBox 45"/>
          <p:cNvSpPr txBox="1"/>
          <p:nvPr/>
        </p:nvSpPr>
        <p:spPr>
          <a:xfrm>
            <a:off x="4767221" y="5484935"/>
            <a:ext cx="946862" cy="461665"/>
          </a:xfrm>
          <a:prstGeom prst="rect">
            <a:avLst/>
          </a:prstGeom>
          <a:noFill/>
        </p:spPr>
        <p:txBody>
          <a:bodyPr wrap="square" rtlCol="0">
            <a:spAutoFit/>
          </a:bodyPr>
          <a:lstStyle/>
          <a:p>
            <a:r>
              <a:rPr lang="en-US" sz="2400" b="1" dirty="0" smtClean="0"/>
              <a:t>6</a:t>
            </a:r>
            <a:r>
              <a:rPr lang="en-US" sz="2400" b="1" dirty="0" smtClean="0"/>
              <a:t>0%</a:t>
            </a:r>
            <a:endParaRPr lang="en-US" sz="2400" b="1" dirty="0"/>
          </a:p>
        </p:txBody>
      </p:sp>
      <p:sp>
        <p:nvSpPr>
          <p:cNvPr id="47" name="TextBox 46"/>
          <p:cNvSpPr txBox="1"/>
          <p:nvPr/>
        </p:nvSpPr>
        <p:spPr>
          <a:xfrm>
            <a:off x="3487427" y="5483099"/>
            <a:ext cx="946862" cy="461665"/>
          </a:xfrm>
          <a:prstGeom prst="rect">
            <a:avLst/>
          </a:prstGeom>
          <a:noFill/>
        </p:spPr>
        <p:txBody>
          <a:bodyPr wrap="square" rtlCol="0">
            <a:spAutoFit/>
          </a:bodyPr>
          <a:lstStyle/>
          <a:p>
            <a:r>
              <a:rPr lang="en-US" sz="2400" b="1" dirty="0" smtClean="0"/>
              <a:t>4</a:t>
            </a:r>
            <a:r>
              <a:rPr lang="en-US" sz="2400" b="1" dirty="0" smtClean="0"/>
              <a:t>0%</a:t>
            </a:r>
            <a:endParaRPr lang="en-US" sz="2400" b="1" dirty="0"/>
          </a:p>
        </p:txBody>
      </p:sp>
      <p:sp>
        <p:nvSpPr>
          <p:cNvPr id="48" name="TextBox 47"/>
          <p:cNvSpPr txBox="1"/>
          <p:nvPr/>
        </p:nvSpPr>
        <p:spPr>
          <a:xfrm>
            <a:off x="1353827" y="5431686"/>
            <a:ext cx="946862" cy="461665"/>
          </a:xfrm>
          <a:prstGeom prst="rect">
            <a:avLst/>
          </a:prstGeom>
          <a:noFill/>
        </p:spPr>
        <p:txBody>
          <a:bodyPr wrap="square" rtlCol="0">
            <a:spAutoFit/>
          </a:bodyPr>
          <a:lstStyle/>
          <a:p>
            <a:r>
              <a:rPr lang="en-US" sz="2400" b="1" dirty="0" smtClean="0"/>
              <a:t>1</a:t>
            </a:r>
            <a:r>
              <a:rPr lang="en-US" sz="2400" b="1" dirty="0" smtClean="0"/>
              <a:t>0%</a:t>
            </a:r>
            <a:endParaRPr lang="en-US" sz="2400" b="1" dirty="0"/>
          </a:p>
        </p:txBody>
      </p:sp>
      <p:sp>
        <p:nvSpPr>
          <p:cNvPr id="49" name="TextBox 48"/>
          <p:cNvSpPr txBox="1"/>
          <p:nvPr/>
        </p:nvSpPr>
        <p:spPr>
          <a:xfrm>
            <a:off x="1567367" y="3424685"/>
            <a:ext cx="571500" cy="461665"/>
          </a:xfrm>
          <a:prstGeom prst="rect">
            <a:avLst/>
          </a:prstGeom>
          <a:noFill/>
        </p:spPr>
        <p:txBody>
          <a:bodyPr wrap="square" rtlCol="0">
            <a:spAutoFit/>
          </a:bodyPr>
          <a:lstStyle/>
          <a:p>
            <a:r>
              <a:rPr lang="en-US" sz="2400" b="1" dirty="0" smtClean="0">
                <a:solidFill>
                  <a:srgbClr val="92D050"/>
                </a:solidFill>
              </a:rPr>
              <a:t> ?</a:t>
            </a:r>
            <a:endParaRPr lang="en-US" sz="2400" b="1" dirty="0">
              <a:solidFill>
                <a:srgbClr val="92D050"/>
              </a:solidFill>
            </a:endParaRPr>
          </a:p>
        </p:txBody>
      </p:sp>
    </p:spTree>
    <p:extLst>
      <p:ext uri="{BB962C8B-B14F-4D97-AF65-F5344CB8AC3E}">
        <p14:creationId xmlns:p14="http://schemas.microsoft.com/office/powerpoint/2010/main" xmlns="" val="6272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1977"/>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1167495" y="392112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1167495" y="481396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569660"/>
          </a:xfrm>
          <a:prstGeom prst="rect">
            <a:avLst/>
          </a:prstGeom>
          <a:noFill/>
        </p:spPr>
        <p:txBody>
          <a:bodyPr wrap="square" rtlCol="0">
            <a:spAutoFit/>
          </a:bodyPr>
          <a:lstStyle/>
          <a:p>
            <a:r>
              <a:rPr lang="en-US" sz="2400" dirty="0" smtClean="0"/>
              <a:t>An SRNA can sort three boxes of linens in two minutes.</a:t>
            </a:r>
          </a:p>
          <a:p>
            <a:endParaRPr lang="en-US" sz="2400" dirty="0"/>
          </a:p>
          <a:p>
            <a:r>
              <a:rPr lang="en-US" sz="2400" dirty="0" smtClean="0"/>
              <a:t>If there are twelve boxes of linens, how long could we expect the SRNA to take to sort the boxes?</a:t>
            </a:r>
            <a:endParaRPr lang="en-US" sz="2400" dirty="0"/>
          </a:p>
        </p:txBody>
      </p:sp>
      <p:sp>
        <p:nvSpPr>
          <p:cNvPr id="16" name="TextBox 15"/>
          <p:cNvSpPr txBox="1"/>
          <p:nvPr/>
        </p:nvSpPr>
        <p:spPr>
          <a:xfrm>
            <a:off x="993322" y="3317110"/>
            <a:ext cx="571500" cy="461665"/>
          </a:xfrm>
          <a:prstGeom prst="rect">
            <a:avLst/>
          </a:prstGeom>
          <a:noFill/>
        </p:spPr>
        <p:txBody>
          <a:bodyPr wrap="square" rtlCol="0">
            <a:spAutoFit/>
          </a:bodyPr>
          <a:lstStyle/>
          <a:p>
            <a:r>
              <a:rPr lang="en-US" sz="2400" b="1" dirty="0" smtClean="0"/>
              <a:t>0</a:t>
            </a:r>
            <a:endParaRPr lang="en-US" sz="2400" b="1" dirty="0"/>
          </a:p>
        </p:txBody>
      </p:sp>
      <p:sp>
        <p:nvSpPr>
          <p:cNvPr id="17" name="TextBox 16"/>
          <p:cNvSpPr txBox="1"/>
          <p:nvPr/>
        </p:nvSpPr>
        <p:spPr>
          <a:xfrm>
            <a:off x="993322" y="5478206"/>
            <a:ext cx="571500" cy="461665"/>
          </a:xfrm>
          <a:prstGeom prst="rect">
            <a:avLst/>
          </a:prstGeom>
          <a:noFill/>
        </p:spPr>
        <p:txBody>
          <a:bodyPr wrap="square" rtlCol="0">
            <a:spAutoFit/>
          </a:bodyPr>
          <a:lstStyle/>
          <a:p>
            <a:r>
              <a:rPr lang="en-US" sz="2400" b="1" dirty="0" smtClean="0"/>
              <a:t>0</a:t>
            </a:r>
            <a:endParaRPr lang="en-US" sz="2400" b="1" dirty="0"/>
          </a:p>
        </p:txBody>
      </p:sp>
      <p:sp>
        <p:nvSpPr>
          <p:cNvPr id="18" name="TextBox 17"/>
          <p:cNvSpPr txBox="1"/>
          <p:nvPr/>
        </p:nvSpPr>
        <p:spPr>
          <a:xfrm>
            <a:off x="7789636" y="5401592"/>
            <a:ext cx="571500" cy="461665"/>
          </a:xfrm>
          <a:prstGeom prst="rect">
            <a:avLst/>
          </a:prstGeom>
          <a:noFill/>
        </p:spPr>
        <p:txBody>
          <a:bodyPr wrap="square" rtlCol="0">
            <a:spAutoFit/>
          </a:bodyPr>
          <a:lstStyle/>
          <a:p>
            <a:r>
              <a:rPr lang="en-US" sz="2400" b="1" dirty="0" smtClean="0"/>
              <a:t>12</a:t>
            </a:r>
            <a:endParaRPr lang="en-US" sz="2400" b="1" dirty="0"/>
          </a:p>
        </p:txBody>
      </p:sp>
      <p:sp>
        <p:nvSpPr>
          <p:cNvPr id="19" name="TextBox 18"/>
          <p:cNvSpPr txBox="1"/>
          <p:nvPr/>
        </p:nvSpPr>
        <p:spPr>
          <a:xfrm>
            <a:off x="7697107" y="3342652"/>
            <a:ext cx="571500" cy="461665"/>
          </a:xfrm>
          <a:prstGeom prst="rect">
            <a:avLst/>
          </a:prstGeom>
          <a:noFill/>
        </p:spPr>
        <p:txBody>
          <a:bodyPr wrap="square" rtlCol="0">
            <a:spAutoFit/>
          </a:bodyPr>
          <a:lstStyle/>
          <a:p>
            <a:r>
              <a:rPr lang="en-US" sz="2400" b="1" dirty="0" smtClean="0"/>
              <a:t> 8</a:t>
            </a:r>
            <a:endParaRPr lang="en-US" sz="2400" b="1" dirty="0"/>
          </a:p>
        </p:txBody>
      </p:sp>
      <p:sp>
        <p:nvSpPr>
          <p:cNvPr id="12" name="TextBox 11"/>
          <p:cNvSpPr txBox="1"/>
          <p:nvPr/>
        </p:nvSpPr>
        <p:spPr>
          <a:xfrm>
            <a:off x="8496300" y="3416300"/>
            <a:ext cx="1638300" cy="461665"/>
          </a:xfrm>
          <a:prstGeom prst="rect">
            <a:avLst/>
          </a:prstGeom>
          <a:noFill/>
        </p:spPr>
        <p:txBody>
          <a:bodyPr wrap="square" rtlCol="0">
            <a:spAutoFit/>
          </a:bodyPr>
          <a:lstStyle/>
          <a:p>
            <a:r>
              <a:rPr lang="en-US" sz="2400" dirty="0" smtClean="0"/>
              <a:t>Minutes</a:t>
            </a:r>
            <a:endParaRPr lang="en-US" sz="2400" dirty="0"/>
          </a:p>
        </p:txBody>
      </p:sp>
      <p:sp>
        <p:nvSpPr>
          <p:cNvPr id="20" name="TextBox 19"/>
          <p:cNvSpPr txBox="1"/>
          <p:nvPr/>
        </p:nvSpPr>
        <p:spPr>
          <a:xfrm>
            <a:off x="8496300" y="5271463"/>
            <a:ext cx="2070100" cy="461665"/>
          </a:xfrm>
          <a:prstGeom prst="rect">
            <a:avLst/>
          </a:prstGeom>
          <a:noFill/>
        </p:spPr>
        <p:txBody>
          <a:bodyPr wrap="square" rtlCol="0">
            <a:spAutoFit/>
          </a:bodyPr>
          <a:lstStyle/>
          <a:p>
            <a:r>
              <a:rPr lang="en-US" sz="2400" dirty="0" smtClean="0"/>
              <a:t>Boxes of linens</a:t>
            </a:r>
            <a:endParaRPr lang="en-US" sz="2400" dirty="0"/>
          </a:p>
        </p:txBody>
      </p:sp>
      <p:cxnSp>
        <p:nvCxnSpPr>
          <p:cNvPr id="22" name="Straight Connector 21"/>
          <p:cNvCxnSpPr/>
          <p:nvPr/>
        </p:nvCxnSpPr>
        <p:spPr>
          <a:xfrm flipH="1">
            <a:off x="2098586" y="386715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flipH="1">
            <a:off x="2100400" y="4932106"/>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24" name="TextBox 23"/>
          <p:cNvSpPr txBox="1"/>
          <p:nvPr/>
        </p:nvSpPr>
        <p:spPr>
          <a:xfrm>
            <a:off x="1812836" y="5433367"/>
            <a:ext cx="571500" cy="461665"/>
          </a:xfrm>
          <a:prstGeom prst="rect">
            <a:avLst/>
          </a:prstGeom>
          <a:noFill/>
        </p:spPr>
        <p:txBody>
          <a:bodyPr wrap="square" rtlCol="0">
            <a:spAutoFit/>
          </a:bodyPr>
          <a:lstStyle/>
          <a:p>
            <a:r>
              <a:rPr lang="en-US" sz="2400" b="1" dirty="0" smtClean="0"/>
              <a:t> 3</a:t>
            </a:r>
            <a:endParaRPr lang="en-US" sz="2400" b="1" dirty="0"/>
          </a:p>
        </p:txBody>
      </p:sp>
      <p:sp>
        <p:nvSpPr>
          <p:cNvPr id="25" name="TextBox 24"/>
          <p:cNvSpPr txBox="1"/>
          <p:nvPr/>
        </p:nvSpPr>
        <p:spPr>
          <a:xfrm>
            <a:off x="1812836" y="3279761"/>
            <a:ext cx="571500" cy="461665"/>
          </a:xfrm>
          <a:prstGeom prst="rect">
            <a:avLst/>
          </a:prstGeom>
          <a:noFill/>
        </p:spPr>
        <p:txBody>
          <a:bodyPr wrap="square" rtlCol="0">
            <a:spAutoFit/>
          </a:bodyPr>
          <a:lstStyle/>
          <a:p>
            <a:r>
              <a:rPr lang="en-US" sz="2400" b="1" dirty="0" smtClean="0"/>
              <a:t> 2</a:t>
            </a:r>
            <a:endParaRPr lang="en-US" sz="2400" b="1" dirty="0"/>
          </a:p>
        </p:txBody>
      </p:sp>
      <p:sp>
        <p:nvSpPr>
          <p:cNvPr id="27" name="Curved Up Arrow 26"/>
          <p:cNvSpPr/>
          <p:nvPr/>
        </p:nvSpPr>
        <p:spPr>
          <a:xfrm>
            <a:off x="2373086" y="5830155"/>
            <a:ext cx="5698672" cy="831901"/>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Curved Up Arrow 27"/>
          <p:cNvSpPr/>
          <p:nvPr/>
        </p:nvSpPr>
        <p:spPr>
          <a:xfrm flipV="1">
            <a:off x="2284185" y="2473965"/>
            <a:ext cx="5698672" cy="911848"/>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TextBox 28"/>
          <p:cNvSpPr txBox="1"/>
          <p:nvPr/>
        </p:nvSpPr>
        <p:spPr>
          <a:xfrm>
            <a:off x="4967826" y="3150916"/>
            <a:ext cx="1877786" cy="553998"/>
          </a:xfrm>
          <a:prstGeom prst="rect">
            <a:avLst/>
          </a:prstGeom>
          <a:noFill/>
        </p:spPr>
        <p:txBody>
          <a:bodyPr wrap="square" rtlCol="0">
            <a:spAutoFit/>
          </a:bodyPr>
          <a:lstStyle/>
          <a:p>
            <a:r>
              <a:rPr lang="en-US" sz="3000" b="1" dirty="0" smtClean="0">
                <a:solidFill>
                  <a:srgbClr val="92D050"/>
                </a:solidFill>
              </a:rPr>
              <a:t>x4</a:t>
            </a:r>
            <a:endParaRPr lang="en-US" sz="3000" b="1" dirty="0">
              <a:solidFill>
                <a:srgbClr val="92D050"/>
              </a:solidFill>
            </a:endParaRPr>
          </a:p>
        </p:txBody>
      </p:sp>
      <p:sp>
        <p:nvSpPr>
          <p:cNvPr id="30" name="TextBox 29"/>
          <p:cNvSpPr txBox="1"/>
          <p:nvPr/>
        </p:nvSpPr>
        <p:spPr>
          <a:xfrm>
            <a:off x="4905375" y="5662872"/>
            <a:ext cx="1877786" cy="553998"/>
          </a:xfrm>
          <a:prstGeom prst="rect">
            <a:avLst/>
          </a:prstGeom>
          <a:noFill/>
        </p:spPr>
        <p:txBody>
          <a:bodyPr wrap="square" rtlCol="0">
            <a:spAutoFit/>
          </a:bodyPr>
          <a:lstStyle/>
          <a:p>
            <a:r>
              <a:rPr lang="en-US" sz="3000" b="1" dirty="0" smtClean="0">
                <a:solidFill>
                  <a:srgbClr val="92D050"/>
                </a:solidFill>
              </a:rPr>
              <a:t>x4</a:t>
            </a:r>
            <a:endParaRPr lang="en-US" sz="3000" b="1" dirty="0">
              <a:solidFill>
                <a:srgbClr val="92D050"/>
              </a:solidFill>
            </a:endParaRPr>
          </a:p>
        </p:txBody>
      </p:sp>
    </p:spTree>
    <p:extLst>
      <p:ext uri="{BB962C8B-B14F-4D97-AF65-F5344CB8AC3E}">
        <p14:creationId xmlns:p14="http://schemas.microsoft.com/office/powerpoint/2010/main" xmlns="" val="3267487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738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364014" y="400412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2360386" y="487680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200329"/>
          </a:xfrm>
          <a:prstGeom prst="rect">
            <a:avLst/>
          </a:prstGeom>
          <a:noFill/>
        </p:spPr>
        <p:txBody>
          <a:bodyPr wrap="square" rtlCol="0">
            <a:spAutoFit/>
          </a:bodyPr>
          <a:lstStyle/>
          <a:p>
            <a:r>
              <a:rPr lang="en-US" sz="2400" dirty="0" smtClean="0"/>
              <a:t>There are 24 residents at a long-term care facility that must be seated at 6 large round tables. How many adults should be at each table if there must be the same number at each table?</a:t>
            </a:r>
            <a:endParaRPr lang="en-US" sz="2400" dirty="0"/>
          </a:p>
        </p:txBody>
      </p:sp>
      <p:sp>
        <p:nvSpPr>
          <p:cNvPr id="3" name="TextBox 2"/>
          <p:cNvSpPr txBox="1"/>
          <p:nvPr/>
        </p:nvSpPr>
        <p:spPr>
          <a:xfrm>
            <a:off x="7697107" y="3367701"/>
            <a:ext cx="571500" cy="461665"/>
          </a:xfrm>
          <a:prstGeom prst="rect">
            <a:avLst/>
          </a:prstGeom>
          <a:noFill/>
        </p:spPr>
        <p:txBody>
          <a:bodyPr wrap="square" rtlCol="0">
            <a:spAutoFit/>
          </a:bodyPr>
          <a:lstStyle/>
          <a:p>
            <a:r>
              <a:rPr lang="en-US" sz="2400" b="1" dirty="0" smtClean="0"/>
              <a:t>24</a:t>
            </a:r>
            <a:endParaRPr lang="en-US" sz="2400" b="1" dirty="0"/>
          </a:p>
        </p:txBody>
      </p:sp>
      <p:sp>
        <p:nvSpPr>
          <p:cNvPr id="4" name="TextBox 3"/>
          <p:cNvSpPr txBox="1"/>
          <p:nvPr/>
        </p:nvSpPr>
        <p:spPr>
          <a:xfrm>
            <a:off x="8978900" y="3598533"/>
            <a:ext cx="2057400" cy="461665"/>
          </a:xfrm>
          <a:prstGeom prst="rect">
            <a:avLst/>
          </a:prstGeom>
          <a:noFill/>
        </p:spPr>
        <p:txBody>
          <a:bodyPr wrap="square" rtlCol="0">
            <a:spAutoFit/>
          </a:bodyPr>
          <a:lstStyle/>
          <a:p>
            <a:r>
              <a:rPr lang="en-US" sz="2400" dirty="0" smtClean="0"/>
              <a:t>Residents</a:t>
            </a:r>
            <a:endParaRPr lang="en-US" sz="2400" dirty="0"/>
          </a:p>
        </p:txBody>
      </p:sp>
      <p:sp>
        <p:nvSpPr>
          <p:cNvPr id="8" name="TextBox 7"/>
          <p:cNvSpPr txBox="1"/>
          <p:nvPr/>
        </p:nvSpPr>
        <p:spPr>
          <a:xfrm>
            <a:off x="8978900" y="5198102"/>
            <a:ext cx="1536700" cy="461665"/>
          </a:xfrm>
          <a:prstGeom prst="rect">
            <a:avLst/>
          </a:prstGeom>
          <a:noFill/>
        </p:spPr>
        <p:txBody>
          <a:bodyPr wrap="square" rtlCol="0">
            <a:spAutoFit/>
          </a:bodyPr>
          <a:lstStyle/>
          <a:p>
            <a:r>
              <a:rPr lang="en-US" sz="2400" dirty="0" smtClean="0"/>
              <a:t>Tables</a:t>
            </a:r>
            <a:endParaRPr lang="en-US" sz="2400" dirty="0"/>
          </a:p>
        </p:txBody>
      </p:sp>
      <p:sp>
        <p:nvSpPr>
          <p:cNvPr id="16" name="TextBox 15"/>
          <p:cNvSpPr txBox="1"/>
          <p:nvPr/>
        </p:nvSpPr>
        <p:spPr>
          <a:xfrm>
            <a:off x="2074636" y="5428933"/>
            <a:ext cx="571500" cy="461665"/>
          </a:xfrm>
          <a:prstGeom prst="rect">
            <a:avLst/>
          </a:prstGeom>
          <a:noFill/>
        </p:spPr>
        <p:txBody>
          <a:bodyPr wrap="square" rtlCol="0">
            <a:spAutoFit/>
          </a:bodyPr>
          <a:lstStyle/>
          <a:p>
            <a:r>
              <a:rPr lang="en-US" sz="2400" b="1" dirty="0" smtClean="0"/>
              <a:t> 1</a:t>
            </a:r>
            <a:endParaRPr lang="en-US" sz="2400" b="1" dirty="0"/>
          </a:p>
        </p:txBody>
      </p:sp>
      <p:sp>
        <p:nvSpPr>
          <p:cNvPr id="17" name="TextBox 16"/>
          <p:cNvSpPr txBox="1"/>
          <p:nvPr/>
        </p:nvSpPr>
        <p:spPr>
          <a:xfrm>
            <a:off x="2074636" y="3393248"/>
            <a:ext cx="571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a:t>
            </a:r>
            <a:endParaRPr lang="en-US" sz="2400" b="1" dirty="0">
              <a:solidFill>
                <a:srgbClr val="92D050"/>
              </a:solidFill>
            </a:endParaRPr>
          </a:p>
        </p:txBody>
      </p:sp>
      <p:sp>
        <p:nvSpPr>
          <p:cNvPr id="18" name="TextBox 17"/>
          <p:cNvSpPr txBox="1"/>
          <p:nvPr/>
        </p:nvSpPr>
        <p:spPr>
          <a:xfrm>
            <a:off x="7716157" y="5428934"/>
            <a:ext cx="571500" cy="461665"/>
          </a:xfrm>
          <a:prstGeom prst="rect">
            <a:avLst/>
          </a:prstGeom>
          <a:noFill/>
        </p:spPr>
        <p:txBody>
          <a:bodyPr wrap="square" rtlCol="0">
            <a:spAutoFit/>
          </a:bodyPr>
          <a:lstStyle/>
          <a:p>
            <a:r>
              <a:rPr lang="en-US" sz="2400" b="1" dirty="0" smtClean="0"/>
              <a:t>6</a:t>
            </a:r>
            <a:endParaRPr lang="en-US" sz="2400" b="1" dirty="0"/>
          </a:p>
        </p:txBody>
      </p:sp>
      <p:sp>
        <p:nvSpPr>
          <p:cNvPr id="19" name="TextBox 18"/>
          <p:cNvSpPr txBox="1"/>
          <p:nvPr/>
        </p:nvSpPr>
        <p:spPr>
          <a:xfrm>
            <a:off x="3143250" y="6396335"/>
            <a:ext cx="6172200" cy="461665"/>
          </a:xfrm>
          <a:prstGeom prst="rect">
            <a:avLst/>
          </a:prstGeom>
          <a:noFill/>
        </p:spPr>
        <p:txBody>
          <a:bodyPr wrap="square" rtlCol="0">
            <a:spAutoFit/>
          </a:bodyPr>
          <a:lstStyle/>
          <a:p>
            <a:r>
              <a:rPr lang="en-US" sz="2400" dirty="0" smtClean="0"/>
              <a:t>How do these quantities correspond?</a:t>
            </a:r>
            <a:endParaRPr lang="en-US" sz="2400" dirty="0"/>
          </a:p>
        </p:txBody>
      </p:sp>
    </p:spTree>
    <p:extLst>
      <p:ext uri="{BB962C8B-B14F-4D97-AF65-F5344CB8AC3E}">
        <p14:creationId xmlns:p14="http://schemas.microsoft.com/office/powerpoint/2010/main" xmlns="" val="1249081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5" y="-209313"/>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364014" y="400412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2360386" y="487680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200329"/>
          </a:xfrm>
          <a:prstGeom prst="rect">
            <a:avLst/>
          </a:prstGeom>
          <a:noFill/>
        </p:spPr>
        <p:txBody>
          <a:bodyPr wrap="square" rtlCol="0">
            <a:spAutoFit/>
          </a:bodyPr>
          <a:lstStyle/>
          <a:p>
            <a:r>
              <a:rPr lang="en-US" sz="2400" dirty="0" smtClean="0"/>
              <a:t>There are 24 residents at a long-term care facility that must be seated at 6 large round tables. How many adults should be at each table if there must be the same number at each table?</a:t>
            </a:r>
            <a:endParaRPr lang="en-US" sz="2400" dirty="0"/>
          </a:p>
        </p:txBody>
      </p:sp>
      <p:sp>
        <p:nvSpPr>
          <p:cNvPr id="3" name="TextBox 2"/>
          <p:cNvSpPr txBox="1"/>
          <p:nvPr/>
        </p:nvSpPr>
        <p:spPr>
          <a:xfrm>
            <a:off x="7697107" y="3367701"/>
            <a:ext cx="571500" cy="461665"/>
          </a:xfrm>
          <a:prstGeom prst="rect">
            <a:avLst/>
          </a:prstGeom>
          <a:noFill/>
        </p:spPr>
        <p:txBody>
          <a:bodyPr wrap="square" rtlCol="0">
            <a:spAutoFit/>
          </a:bodyPr>
          <a:lstStyle/>
          <a:p>
            <a:r>
              <a:rPr lang="en-US" sz="2400" b="1" dirty="0" smtClean="0"/>
              <a:t>24</a:t>
            </a:r>
            <a:endParaRPr lang="en-US" sz="2400" b="1" dirty="0"/>
          </a:p>
        </p:txBody>
      </p:sp>
      <p:sp>
        <p:nvSpPr>
          <p:cNvPr id="4" name="TextBox 3"/>
          <p:cNvSpPr txBox="1"/>
          <p:nvPr/>
        </p:nvSpPr>
        <p:spPr>
          <a:xfrm>
            <a:off x="8978900" y="3598533"/>
            <a:ext cx="2057400" cy="461665"/>
          </a:xfrm>
          <a:prstGeom prst="rect">
            <a:avLst/>
          </a:prstGeom>
          <a:noFill/>
        </p:spPr>
        <p:txBody>
          <a:bodyPr wrap="square" rtlCol="0">
            <a:spAutoFit/>
          </a:bodyPr>
          <a:lstStyle/>
          <a:p>
            <a:r>
              <a:rPr lang="en-US" sz="2400" dirty="0" smtClean="0"/>
              <a:t>Residents</a:t>
            </a:r>
            <a:endParaRPr lang="en-US" sz="2400" dirty="0"/>
          </a:p>
        </p:txBody>
      </p:sp>
      <p:sp>
        <p:nvSpPr>
          <p:cNvPr id="8" name="TextBox 7"/>
          <p:cNvSpPr txBox="1"/>
          <p:nvPr/>
        </p:nvSpPr>
        <p:spPr>
          <a:xfrm>
            <a:off x="8978900" y="5198102"/>
            <a:ext cx="1536700" cy="461665"/>
          </a:xfrm>
          <a:prstGeom prst="rect">
            <a:avLst/>
          </a:prstGeom>
          <a:noFill/>
        </p:spPr>
        <p:txBody>
          <a:bodyPr wrap="square" rtlCol="0">
            <a:spAutoFit/>
          </a:bodyPr>
          <a:lstStyle/>
          <a:p>
            <a:r>
              <a:rPr lang="en-US" sz="2400" dirty="0" smtClean="0"/>
              <a:t>Tables</a:t>
            </a:r>
            <a:endParaRPr lang="en-US" sz="2400" dirty="0"/>
          </a:p>
        </p:txBody>
      </p:sp>
      <p:sp>
        <p:nvSpPr>
          <p:cNvPr id="16" name="TextBox 15"/>
          <p:cNvSpPr txBox="1"/>
          <p:nvPr/>
        </p:nvSpPr>
        <p:spPr>
          <a:xfrm>
            <a:off x="2074636" y="5428933"/>
            <a:ext cx="571500" cy="461665"/>
          </a:xfrm>
          <a:prstGeom prst="rect">
            <a:avLst/>
          </a:prstGeom>
          <a:noFill/>
        </p:spPr>
        <p:txBody>
          <a:bodyPr wrap="square" rtlCol="0">
            <a:spAutoFit/>
          </a:bodyPr>
          <a:lstStyle/>
          <a:p>
            <a:r>
              <a:rPr lang="en-US" sz="2400" b="1" dirty="0" smtClean="0"/>
              <a:t> 1</a:t>
            </a:r>
            <a:endParaRPr lang="en-US" sz="2400" b="1" dirty="0"/>
          </a:p>
        </p:txBody>
      </p:sp>
      <p:sp>
        <p:nvSpPr>
          <p:cNvPr id="17" name="TextBox 16"/>
          <p:cNvSpPr txBox="1"/>
          <p:nvPr/>
        </p:nvSpPr>
        <p:spPr>
          <a:xfrm>
            <a:off x="2074636" y="3393248"/>
            <a:ext cx="571500" cy="461665"/>
          </a:xfrm>
          <a:prstGeom prst="rect">
            <a:avLst/>
          </a:prstGeom>
          <a:noFill/>
        </p:spPr>
        <p:txBody>
          <a:bodyPr wrap="square" rtlCol="0">
            <a:spAutoFit/>
          </a:bodyPr>
          <a:lstStyle/>
          <a:p>
            <a:r>
              <a:rPr lang="en-US" sz="2400" b="1" dirty="0" smtClean="0"/>
              <a:t> 4</a:t>
            </a:r>
            <a:endParaRPr lang="en-US" sz="2400" b="1" dirty="0"/>
          </a:p>
        </p:txBody>
      </p:sp>
      <p:sp>
        <p:nvSpPr>
          <p:cNvPr id="18" name="TextBox 17"/>
          <p:cNvSpPr txBox="1"/>
          <p:nvPr/>
        </p:nvSpPr>
        <p:spPr>
          <a:xfrm>
            <a:off x="7716157" y="5428934"/>
            <a:ext cx="571500" cy="461665"/>
          </a:xfrm>
          <a:prstGeom prst="rect">
            <a:avLst/>
          </a:prstGeom>
          <a:noFill/>
        </p:spPr>
        <p:txBody>
          <a:bodyPr wrap="square" rtlCol="0">
            <a:spAutoFit/>
          </a:bodyPr>
          <a:lstStyle/>
          <a:p>
            <a:r>
              <a:rPr lang="en-US" sz="2400" b="1" dirty="0" smtClean="0"/>
              <a:t>6</a:t>
            </a:r>
            <a:endParaRPr lang="en-US" sz="2400" b="1" dirty="0"/>
          </a:p>
        </p:txBody>
      </p:sp>
      <p:sp>
        <p:nvSpPr>
          <p:cNvPr id="20" name="Curved Up Arrow 19"/>
          <p:cNvSpPr/>
          <p:nvPr/>
        </p:nvSpPr>
        <p:spPr>
          <a:xfrm rot="10800000">
            <a:off x="2303235" y="2544931"/>
            <a:ext cx="5698672" cy="674284"/>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urved Up Arrow 20"/>
          <p:cNvSpPr/>
          <p:nvPr/>
        </p:nvSpPr>
        <p:spPr>
          <a:xfrm rot="10800000" flipV="1">
            <a:off x="2202134" y="6029843"/>
            <a:ext cx="5698672" cy="911848"/>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p:cNvSpPr txBox="1"/>
          <p:nvPr/>
        </p:nvSpPr>
        <p:spPr>
          <a:xfrm>
            <a:off x="4866820" y="3127381"/>
            <a:ext cx="733880" cy="461665"/>
          </a:xfrm>
          <a:prstGeom prst="rect">
            <a:avLst/>
          </a:prstGeom>
          <a:noFill/>
        </p:spPr>
        <p:txBody>
          <a:bodyPr wrap="square" rtlCol="0">
            <a:spAutoFit/>
          </a:bodyPr>
          <a:lstStyle/>
          <a:p>
            <a:r>
              <a:rPr lang="en-US" sz="2400" b="1" dirty="0">
                <a:solidFill>
                  <a:srgbClr val="92D050"/>
                </a:solidFill>
              </a:rPr>
              <a:t>÷ 6</a:t>
            </a:r>
          </a:p>
        </p:txBody>
      </p:sp>
      <p:sp>
        <p:nvSpPr>
          <p:cNvPr id="6" name="Rectangle 5"/>
          <p:cNvSpPr/>
          <p:nvPr/>
        </p:nvSpPr>
        <p:spPr>
          <a:xfrm>
            <a:off x="4866820" y="5890598"/>
            <a:ext cx="619080" cy="461665"/>
          </a:xfrm>
          <a:prstGeom prst="rect">
            <a:avLst/>
          </a:prstGeom>
        </p:spPr>
        <p:txBody>
          <a:bodyPr wrap="none">
            <a:spAutoFit/>
          </a:bodyPr>
          <a:lstStyle/>
          <a:p>
            <a:r>
              <a:rPr lang="en-US" sz="2400" b="1" dirty="0">
                <a:solidFill>
                  <a:srgbClr val="92D050"/>
                </a:solidFill>
              </a:rPr>
              <a:t>÷ 6</a:t>
            </a:r>
          </a:p>
        </p:txBody>
      </p:sp>
    </p:spTree>
    <p:extLst>
      <p:ext uri="{BB962C8B-B14F-4D97-AF65-F5344CB8AC3E}">
        <p14:creationId xmlns:p14="http://schemas.microsoft.com/office/powerpoint/2010/main" xmlns="" val="7957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906" y="-19738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364014" y="400412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2360386" y="487680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200329"/>
          </a:xfrm>
          <a:prstGeom prst="rect">
            <a:avLst/>
          </a:prstGeom>
          <a:noFill/>
        </p:spPr>
        <p:txBody>
          <a:bodyPr wrap="square" rtlCol="0">
            <a:spAutoFit/>
          </a:bodyPr>
          <a:lstStyle/>
          <a:p>
            <a:r>
              <a:rPr lang="en-US" sz="2400" dirty="0" smtClean="0"/>
              <a:t>Additionally, the nursing staff decided to seat all 24 residents for lunch based on the types of restrictions in their diets. If four of the tables are to seat residents who have diabetes, how many residents are at those four tables?</a:t>
            </a:r>
            <a:endParaRPr lang="en-US" sz="2400" dirty="0"/>
          </a:p>
        </p:txBody>
      </p:sp>
      <p:sp>
        <p:nvSpPr>
          <p:cNvPr id="3" name="TextBox 2"/>
          <p:cNvSpPr txBox="1"/>
          <p:nvPr/>
        </p:nvSpPr>
        <p:spPr>
          <a:xfrm>
            <a:off x="7697107" y="3367701"/>
            <a:ext cx="571500" cy="461665"/>
          </a:xfrm>
          <a:prstGeom prst="rect">
            <a:avLst/>
          </a:prstGeom>
          <a:noFill/>
        </p:spPr>
        <p:txBody>
          <a:bodyPr wrap="square" rtlCol="0">
            <a:spAutoFit/>
          </a:bodyPr>
          <a:lstStyle/>
          <a:p>
            <a:r>
              <a:rPr lang="en-US" sz="2400" b="1" dirty="0" smtClean="0"/>
              <a:t>24</a:t>
            </a:r>
            <a:endParaRPr lang="en-US" sz="2400" b="1" dirty="0"/>
          </a:p>
        </p:txBody>
      </p:sp>
      <p:sp>
        <p:nvSpPr>
          <p:cNvPr id="4" name="TextBox 3"/>
          <p:cNvSpPr txBox="1"/>
          <p:nvPr/>
        </p:nvSpPr>
        <p:spPr>
          <a:xfrm>
            <a:off x="8978900" y="3598533"/>
            <a:ext cx="2057400" cy="461665"/>
          </a:xfrm>
          <a:prstGeom prst="rect">
            <a:avLst/>
          </a:prstGeom>
          <a:noFill/>
        </p:spPr>
        <p:txBody>
          <a:bodyPr wrap="square" rtlCol="0">
            <a:spAutoFit/>
          </a:bodyPr>
          <a:lstStyle/>
          <a:p>
            <a:r>
              <a:rPr lang="en-US" sz="2400" dirty="0" smtClean="0"/>
              <a:t>Residents</a:t>
            </a:r>
            <a:endParaRPr lang="en-US" sz="2400" dirty="0"/>
          </a:p>
        </p:txBody>
      </p:sp>
      <p:sp>
        <p:nvSpPr>
          <p:cNvPr id="8" name="TextBox 7"/>
          <p:cNvSpPr txBox="1"/>
          <p:nvPr/>
        </p:nvSpPr>
        <p:spPr>
          <a:xfrm>
            <a:off x="8978900" y="5198102"/>
            <a:ext cx="1536700" cy="461665"/>
          </a:xfrm>
          <a:prstGeom prst="rect">
            <a:avLst/>
          </a:prstGeom>
          <a:noFill/>
        </p:spPr>
        <p:txBody>
          <a:bodyPr wrap="square" rtlCol="0">
            <a:spAutoFit/>
          </a:bodyPr>
          <a:lstStyle/>
          <a:p>
            <a:r>
              <a:rPr lang="en-US" sz="2400" dirty="0" smtClean="0"/>
              <a:t>Tables</a:t>
            </a:r>
            <a:endParaRPr lang="en-US" sz="2400" dirty="0"/>
          </a:p>
        </p:txBody>
      </p:sp>
      <p:sp>
        <p:nvSpPr>
          <p:cNvPr id="16" name="TextBox 15"/>
          <p:cNvSpPr txBox="1"/>
          <p:nvPr/>
        </p:nvSpPr>
        <p:spPr>
          <a:xfrm>
            <a:off x="2074636" y="5428933"/>
            <a:ext cx="571500" cy="461665"/>
          </a:xfrm>
          <a:prstGeom prst="rect">
            <a:avLst/>
          </a:prstGeom>
          <a:noFill/>
        </p:spPr>
        <p:txBody>
          <a:bodyPr wrap="square" rtlCol="0">
            <a:spAutoFit/>
          </a:bodyPr>
          <a:lstStyle/>
          <a:p>
            <a:r>
              <a:rPr lang="en-US" sz="2400" b="1" dirty="0" smtClean="0"/>
              <a:t> 1</a:t>
            </a:r>
            <a:endParaRPr lang="en-US" sz="2400" b="1" dirty="0"/>
          </a:p>
        </p:txBody>
      </p:sp>
      <p:sp>
        <p:nvSpPr>
          <p:cNvPr id="17" name="TextBox 16"/>
          <p:cNvSpPr txBox="1"/>
          <p:nvPr/>
        </p:nvSpPr>
        <p:spPr>
          <a:xfrm>
            <a:off x="2163536" y="3367702"/>
            <a:ext cx="571500" cy="461665"/>
          </a:xfrm>
          <a:prstGeom prst="rect">
            <a:avLst/>
          </a:prstGeom>
          <a:noFill/>
        </p:spPr>
        <p:txBody>
          <a:bodyPr wrap="square" rtlCol="0">
            <a:spAutoFit/>
          </a:bodyPr>
          <a:lstStyle/>
          <a:p>
            <a:r>
              <a:rPr lang="en-US" sz="2400" b="1" dirty="0" smtClean="0"/>
              <a:t>4</a:t>
            </a:r>
            <a:endParaRPr lang="en-US" sz="2400" b="1" dirty="0"/>
          </a:p>
        </p:txBody>
      </p:sp>
      <p:sp>
        <p:nvSpPr>
          <p:cNvPr id="18" name="TextBox 17"/>
          <p:cNvSpPr txBox="1"/>
          <p:nvPr/>
        </p:nvSpPr>
        <p:spPr>
          <a:xfrm>
            <a:off x="7716157" y="5428934"/>
            <a:ext cx="571500" cy="461665"/>
          </a:xfrm>
          <a:prstGeom prst="rect">
            <a:avLst/>
          </a:prstGeom>
          <a:noFill/>
        </p:spPr>
        <p:txBody>
          <a:bodyPr wrap="square" rtlCol="0">
            <a:spAutoFit/>
          </a:bodyPr>
          <a:lstStyle/>
          <a:p>
            <a:r>
              <a:rPr lang="en-US" sz="2400" b="1" dirty="0" smtClean="0"/>
              <a:t>6</a:t>
            </a:r>
            <a:endParaRPr lang="en-US" sz="2400" b="1" dirty="0"/>
          </a:p>
        </p:txBody>
      </p:sp>
      <p:cxnSp>
        <p:nvCxnSpPr>
          <p:cNvPr id="19" name="Straight Connector 18"/>
          <p:cNvCxnSpPr/>
          <p:nvPr/>
        </p:nvCxnSpPr>
        <p:spPr>
          <a:xfrm flipH="1">
            <a:off x="6076154" y="3961948"/>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flipH="1">
            <a:off x="6076154" y="4903108"/>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5790404" y="5475865"/>
            <a:ext cx="571500" cy="461665"/>
          </a:xfrm>
          <a:prstGeom prst="rect">
            <a:avLst/>
          </a:prstGeom>
          <a:noFill/>
        </p:spPr>
        <p:txBody>
          <a:bodyPr wrap="square" rtlCol="0">
            <a:spAutoFit/>
          </a:bodyPr>
          <a:lstStyle/>
          <a:p>
            <a:r>
              <a:rPr lang="en-US" sz="2400" b="1" dirty="0" smtClean="0"/>
              <a:t> 4</a:t>
            </a:r>
            <a:endParaRPr lang="en-US" sz="2400" b="1" dirty="0"/>
          </a:p>
        </p:txBody>
      </p:sp>
      <p:sp>
        <p:nvSpPr>
          <p:cNvPr id="22" name="TextBox 21"/>
          <p:cNvSpPr txBox="1"/>
          <p:nvPr/>
        </p:nvSpPr>
        <p:spPr>
          <a:xfrm>
            <a:off x="5790404" y="3354912"/>
            <a:ext cx="571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a:t>
            </a:r>
            <a:endParaRPr lang="en-US" sz="2400" b="1" dirty="0">
              <a:solidFill>
                <a:srgbClr val="92D050"/>
              </a:solidFill>
            </a:endParaRPr>
          </a:p>
        </p:txBody>
      </p:sp>
    </p:spTree>
    <p:extLst>
      <p:ext uri="{BB962C8B-B14F-4D97-AF65-F5344CB8AC3E}">
        <p14:creationId xmlns:p14="http://schemas.microsoft.com/office/powerpoint/2010/main" xmlns="" val="505952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738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364014" y="400412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2360386" y="487680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200329"/>
          </a:xfrm>
          <a:prstGeom prst="rect">
            <a:avLst/>
          </a:prstGeom>
          <a:noFill/>
        </p:spPr>
        <p:txBody>
          <a:bodyPr wrap="square" rtlCol="0">
            <a:spAutoFit/>
          </a:bodyPr>
          <a:lstStyle/>
          <a:p>
            <a:r>
              <a:rPr lang="en-US" sz="2400" dirty="0" smtClean="0"/>
              <a:t>Additionally, the nursing staff decided to seat all 24 residents for lunch based on the types of restrictions in their diets. If four of the tables are to seat residents who have diabetes, how many residents are at those four tables?</a:t>
            </a:r>
            <a:endParaRPr lang="en-US" sz="2400" dirty="0"/>
          </a:p>
        </p:txBody>
      </p:sp>
      <p:sp>
        <p:nvSpPr>
          <p:cNvPr id="3" name="TextBox 2"/>
          <p:cNvSpPr txBox="1"/>
          <p:nvPr/>
        </p:nvSpPr>
        <p:spPr>
          <a:xfrm>
            <a:off x="7697107" y="3367701"/>
            <a:ext cx="571500" cy="461665"/>
          </a:xfrm>
          <a:prstGeom prst="rect">
            <a:avLst/>
          </a:prstGeom>
          <a:noFill/>
        </p:spPr>
        <p:txBody>
          <a:bodyPr wrap="square" rtlCol="0">
            <a:spAutoFit/>
          </a:bodyPr>
          <a:lstStyle/>
          <a:p>
            <a:r>
              <a:rPr lang="en-US" sz="2400" b="1" dirty="0" smtClean="0"/>
              <a:t>24</a:t>
            </a:r>
            <a:endParaRPr lang="en-US" sz="2400" b="1" dirty="0"/>
          </a:p>
        </p:txBody>
      </p:sp>
      <p:sp>
        <p:nvSpPr>
          <p:cNvPr id="4" name="TextBox 3"/>
          <p:cNvSpPr txBox="1"/>
          <p:nvPr/>
        </p:nvSpPr>
        <p:spPr>
          <a:xfrm>
            <a:off x="8978900" y="3598533"/>
            <a:ext cx="2057400" cy="461665"/>
          </a:xfrm>
          <a:prstGeom prst="rect">
            <a:avLst/>
          </a:prstGeom>
          <a:noFill/>
        </p:spPr>
        <p:txBody>
          <a:bodyPr wrap="square" rtlCol="0">
            <a:spAutoFit/>
          </a:bodyPr>
          <a:lstStyle/>
          <a:p>
            <a:r>
              <a:rPr lang="en-US" sz="2400" dirty="0" smtClean="0"/>
              <a:t>Residents</a:t>
            </a:r>
            <a:endParaRPr lang="en-US" sz="2400" dirty="0"/>
          </a:p>
        </p:txBody>
      </p:sp>
      <p:sp>
        <p:nvSpPr>
          <p:cNvPr id="8" name="TextBox 7"/>
          <p:cNvSpPr txBox="1"/>
          <p:nvPr/>
        </p:nvSpPr>
        <p:spPr>
          <a:xfrm>
            <a:off x="8978900" y="5198102"/>
            <a:ext cx="1536700" cy="461665"/>
          </a:xfrm>
          <a:prstGeom prst="rect">
            <a:avLst/>
          </a:prstGeom>
          <a:noFill/>
        </p:spPr>
        <p:txBody>
          <a:bodyPr wrap="square" rtlCol="0">
            <a:spAutoFit/>
          </a:bodyPr>
          <a:lstStyle/>
          <a:p>
            <a:r>
              <a:rPr lang="en-US" sz="2400" dirty="0" smtClean="0"/>
              <a:t>Tables</a:t>
            </a:r>
            <a:endParaRPr lang="en-US" sz="2400" dirty="0"/>
          </a:p>
        </p:txBody>
      </p:sp>
      <p:sp>
        <p:nvSpPr>
          <p:cNvPr id="16" name="TextBox 15"/>
          <p:cNvSpPr txBox="1"/>
          <p:nvPr/>
        </p:nvSpPr>
        <p:spPr>
          <a:xfrm>
            <a:off x="2074636" y="5428933"/>
            <a:ext cx="571500" cy="461665"/>
          </a:xfrm>
          <a:prstGeom prst="rect">
            <a:avLst/>
          </a:prstGeom>
          <a:noFill/>
        </p:spPr>
        <p:txBody>
          <a:bodyPr wrap="square" rtlCol="0">
            <a:spAutoFit/>
          </a:bodyPr>
          <a:lstStyle/>
          <a:p>
            <a:r>
              <a:rPr lang="en-US" sz="2400" b="1" dirty="0" smtClean="0"/>
              <a:t> 1</a:t>
            </a:r>
            <a:endParaRPr lang="en-US" sz="2400" b="1" dirty="0"/>
          </a:p>
        </p:txBody>
      </p:sp>
      <p:sp>
        <p:nvSpPr>
          <p:cNvPr id="17" name="TextBox 16"/>
          <p:cNvSpPr txBox="1"/>
          <p:nvPr/>
        </p:nvSpPr>
        <p:spPr>
          <a:xfrm>
            <a:off x="2163536" y="3367702"/>
            <a:ext cx="571500" cy="461665"/>
          </a:xfrm>
          <a:prstGeom prst="rect">
            <a:avLst/>
          </a:prstGeom>
          <a:noFill/>
        </p:spPr>
        <p:txBody>
          <a:bodyPr wrap="square" rtlCol="0">
            <a:spAutoFit/>
          </a:bodyPr>
          <a:lstStyle/>
          <a:p>
            <a:r>
              <a:rPr lang="en-US" sz="2400" b="1" dirty="0"/>
              <a:t>4</a:t>
            </a:r>
          </a:p>
        </p:txBody>
      </p:sp>
      <p:sp>
        <p:nvSpPr>
          <p:cNvPr id="18" name="TextBox 17"/>
          <p:cNvSpPr txBox="1"/>
          <p:nvPr/>
        </p:nvSpPr>
        <p:spPr>
          <a:xfrm>
            <a:off x="7716157" y="5428934"/>
            <a:ext cx="571500" cy="461665"/>
          </a:xfrm>
          <a:prstGeom prst="rect">
            <a:avLst/>
          </a:prstGeom>
          <a:noFill/>
        </p:spPr>
        <p:txBody>
          <a:bodyPr wrap="square" rtlCol="0">
            <a:spAutoFit/>
          </a:bodyPr>
          <a:lstStyle/>
          <a:p>
            <a:r>
              <a:rPr lang="en-US" sz="2400" b="1" dirty="0" smtClean="0"/>
              <a:t>6</a:t>
            </a:r>
            <a:endParaRPr lang="en-US" sz="2400" b="1" dirty="0"/>
          </a:p>
        </p:txBody>
      </p:sp>
      <p:cxnSp>
        <p:nvCxnSpPr>
          <p:cNvPr id="19" name="Straight Connector 18"/>
          <p:cNvCxnSpPr/>
          <p:nvPr/>
        </p:nvCxnSpPr>
        <p:spPr>
          <a:xfrm flipH="1">
            <a:off x="6076154" y="3961948"/>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flipH="1">
            <a:off x="6076154" y="4903108"/>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5790404" y="5475865"/>
            <a:ext cx="571500" cy="461665"/>
          </a:xfrm>
          <a:prstGeom prst="rect">
            <a:avLst/>
          </a:prstGeom>
          <a:noFill/>
        </p:spPr>
        <p:txBody>
          <a:bodyPr wrap="square" rtlCol="0">
            <a:spAutoFit/>
          </a:bodyPr>
          <a:lstStyle/>
          <a:p>
            <a:r>
              <a:rPr lang="en-US" sz="2400" b="1" dirty="0" smtClean="0"/>
              <a:t> 4</a:t>
            </a:r>
            <a:endParaRPr lang="en-US" sz="2400" b="1" dirty="0"/>
          </a:p>
        </p:txBody>
      </p:sp>
      <p:sp>
        <p:nvSpPr>
          <p:cNvPr id="22" name="TextBox 21"/>
          <p:cNvSpPr txBox="1"/>
          <p:nvPr/>
        </p:nvSpPr>
        <p:spPr>
          <a:xfrm>
            <a:off x="5790404" y="3354912"/>
            <a:ext cx="762796" cy="461665"/>
          </a:xfrm>
          <a:prstGeom prst="rect">
            <a:avLst/>
          </a:prstGeom>
          <a:noFill/>
        </p:spPr>
        <p:txBody>
          <a:bodyPr wrap="square" rtlCol="0">
            <a:spAutoFit/>
          </a:bodyPr>
          <a:lstStyle/>
          <a:p>
            <a:r>
              <a:rPr lang="en-US" sz="2400" b="1" dirty="0" smtClean="0"/>
              <a:t> 16</a:t>
            </a:r>
            <a:endParaRPr lang="en-US" sz="2400" b="1" dirty="0"/>
          </a:p>
        </p:txBody>
      </p:sp>
      <p:sp>
        <p:nvSpPr>
          <p:cNvPr id="23" name="Curved Up Arrow 22"/>
          <p:cNvSpPr/>
          <p:nvPr/>
        </p:nvSpPr>
        <p:spPr>
          <a:xfrm>
            <a:off x="2388340" y="5900691"/>
            <a:ext cx="3791969" cy="972190"/>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urved Up Arrow 23"/>
          <p:cNvSpPr/>
          <p:nvPr/>
        </p:nvSpPr>
        <p:spPr>
          <a:xfrm flipV="1">
            <a:off x="2254592" y="2619907"/>
            <a:ext cx="4059464" cy="636927"/>
          </a:xfrm>
          <a:prstGeom prst="curvedUpArrow">
            <a:avLst/>
          </a:prstGeom>
          <a:solidFill>
            <a:srgbClr val="92D050"/>
          </a:solid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3844135" y="3042108"/>
            <a:ext cx="1128597" cy="461665"/>
          </a:xfrm>
          <a:prstGeom prst="rect">
            <a:avLst/>
          </a:prstGeom>
          <a:noFill/>
        </p:spPr>
        <p:txBody>
          <a:bodyPr wrap="square" rtlCol="0">
            <a:spAutoFit/>
          </a:bodyPr>
          <a:lstStyle/>
          <a:p>
            <a:r>
              <a:rPr lang="en-US" sz="2400" dirty="0" smtClean="0">
                <a:solidFill>
                  <a:srgbClr val="92D050"/>
                </a:solidFill>
              </a:rPr>
              <a:t>X 4</a:t>
            </a:r>
            <a:endParaRPr lang="en-US" sz="2400" dirty="0">
              <a:solidFill>
                <a:srgbClr val="92D050"/>
              </a:solidFill>
            </a:endParaRPr>
          </a:p>
        </p:txBody>
      </p:sp>
      <p:sp>
        <p:nvSpPr>
          <p:cNvPr id="25" name="TextBox 24"/>
          <p:cNvSpPr txBox="1"/>
          <p:nvPr/>
        </p:nvSpPr>
        <p:spPr>
          <a:xfrm>
            <a:off x="3949700" y="5925121"/>
            <a:ext cx="1206500" cy="461665"/>
          </a:xfrm>
          <a:prstGeom prst="rect">
            <a:avLst/>
          </a:prstGeom>
          <a:noFill/>
        </p:spPr>
        <p:txBody>
          <a:bodyPr wrap="square" rtlCol="0">
            <a:spAutoFit/>
          </a:bodyPr>
          <a:lstStyle/>
          <a:p>
            <a:r>
              <a:rPr lang="en-US" sz="2400" dirty="0" smtClean="0">
                <a:solidFill>
                  <a:srgbClr val="92D050"/>
                </a:solidFill>
              </a:rPr>
              <a:t>X 4</a:t>
            </a:r>
            <a:endParaRPr lang="en-US" sz="2400" dirty="0">
              <a:solidFill>
                <a:srgbClr val="92D050"/>
              </a:solidFill>
            </a:endParaRPr>
          </a:p>
        </p:txBody>
      </p:sp>
    </p:spTree>
    <p:extLst>
      <p:ext uri="{BB962C8B-B14F-4D97-AF65-F5344CB8AC3E}">
        <p14:creationId xmlns:p14="http://schemas.microsoft.com/office/powerpoint/2010/main" xmlns="" val="1177699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9" y="-20785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364014" y="400412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2360386" y="487680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477328"/>
          </a:xfrm>
          <a:prstGeom prst="rect">
            <a:avLst/>
          </a:prstGeom>
          <a:noFill/>
        </p:spPr>
        <p:txBody>
          <a:bodyPr wrap="square" rtlCol="0">
            <a:spAutoFit/>
          </a:bodyPr>
          <a:lstStyle/>
          <a:p>
            <a:r>
              <a:rPr lang="en-US" dirty="0" smtClean="0"/>
              <a:t>An SRNA can visit 36 residents at a long-term care facility in 4 hours. </a:t>
            </a:r>
          </a:p>
          <a:p>
            <a:endParaRPr lang="en-US" dirty="0"/>
          </a:p>
          <a:p>
            <a:r>
              <a:rPr lang="en-US" dirty="0" smtClean="0"/>
              <a:t>How many residents can this resident visit in 5 hours?</a:t>
            </a:r>
          </a:p>
          <a:p>
            <a:endParaRPr lang="en-US" dirty="0"/>
          </a:p>
          <a:p>
            <a:r>
              <a:rPr lang="en-US" dirty="0" smtClean="0"/>
              <a:t>Hint: </a:t>
            </a:r>
            <a:r>
              <a:rPr lang="en-US" dirty="0" smtClean="0"/>
              <a:t>First think </a:t>
            </a:r>
            <a:r>
              <a:rPr lang="en-US" dirty="0" smtClean="0"/>
              <a:t>about how many residents the SRNA can visit in </a:t>
            </a:r>
            <a:r>
              <a:rPr lang="en-US" i="1" dirty="0" smtClean="0"/>
              <a:t>one</a:t>
            </a:r>
            <a:r>
              <a:rPr lang="en-US" dirty="0" smtClean="0"/>
              <a:t> hour.</a:t>
            </a:r>
            <a:endParaRPr lang="en-US" dirty="0"/>
          </a:p>
        </p:txBody>
      </p:sp>
      <p:cxnSp>
        <p:nvCxnSpPr>
          <p:cNvPr id="12" name="Straight Connector 11"/>
          <p:cNvCxnSpPr/>
          <p:nvPr/>
        </p:nvCxnSpPr>
        <p:spPr>
          <a:xfrm flipH="1">
            <a:off x="6988630" y="3937001"/>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6992258" y="4909457"/>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7697107" y="3303445"/>
            <a:ext cx="571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a:t>
            </a:r>
            <a:endParaRPr lang="en-US" sz="2400" b="1" dirty="0">
              <a:solidFill>
                <a:srgbClr val="92D050"/>
              </a:solidFill>
            </a:endParaRPr>
          </a:p>
        </p:txBody>
      </p:sp>
      <p:sp>
        <p:nvSpPr>
          <p:cNvPr id="18" name="TextBox 17"/>
          <p:cNvSpPr txBox="1"/>
          <p:nvPr/>
        </p:nvSpPr>
        <p:spPr>
          <a:xfrm>
            <a:off x="7824107" y="5455557"/>
            <a:ext cx="571500" cy="461665"/>
          </a:xfrm>
          <a:prstGeom prst="rect">
            <a:avLst/>
          </a:prstGeom>
          <a:noFill/>
        </p:spPr>
        <p:txBody>
          <a:bodyPr wrap="square" rtlCol="0">
            <a:spAutoFit/>
          </a:bodyPr>
          <a:lstStyle/>
          <a:p>
            <a:r>
              <a:rPr lang="en-US" sz="2400" b="1" dirty="0" smtClean="0"/>
              <a:t>5</a:t>
            </a:r>
            <a:endParaRPr lang="en-US" sz="2400" b="1" dirty="0"/>
          </a:p>
        </p:txBody>
      </p:sp>
      <p:sp>
        <p:nvSpPr>
          <p:cNvPr id="19" name="TextBox 18"/>
          <p:cNvSpPr txBox="1"/>
          <p:nvPr/>
        </p:nvSpPr>
        <p:spPr>
          <a:xfrm>
            <a:off x="6809014" y="5455557"/>
            <a:ext cx="571500" cy="461665"/>
          </a:xfrm>
          <a:prstGeom prst="rect">
            <a:avLst/>
          </a:prstGeom>
          <a:noFill/>
        </p:spPr>
        <p:txBody>
          <a:bodyPr wrap="square" rtlCol="0">
            <a:spAutoFit/>
          </a:bodyPr>
          <a:lstStyle/>
          <a:p>
            <a:r>
              <a:rPr lang="en-US" sz="2400" b="1" dirty="0" smtClean="0"/>
              <a:t>4</a:t>
            </a:r>
            <a:endParaRPr lang="en-US" sz="2400" b="1" dirty="0"/>
          </a:p>
        </p:txBody>
      </p:sp>
      <p:sp>
        <p:nvSpPr>
          <p:cNvPr id="20" name="TextBox 19"/>
          <p:cNvSpPr txBox="1"/>
          <p:nvPr/>
        </p:nvSpPr>
        <p:spPr>
          <a:xfrm>
            <a:off x="6763657" y="3354912"/>
            <a:ext cx="571500" cy="461665"/>
          </a:xfrm>
          <a:prstGeom prst="rect">
            <a:avLst/>
          </a:prstGeom>
          <a:noFill/>
        </p:spPr>
        <p:txBody>
          <a:bodyPr wrap="square" rtlCol="0">
            <a:spAutoFit/>
          </a:bodyPr>
          <a:lstStyle/>
          <a:p>
            <a:r>
              <a:rPr lang="en-US" sz="2400" b="1" dirty="0" smtClean="0"/>
              <a:t>36</a:t>
            </a:r>
            <a:endParaRPr lang="en-US" sz="2400" b="1" dirty="0"/>
          </a:p>
        </p:txBody>
      </p:sp>
      <p:sp>
        <p:nvSpPr>
          <p:cNvPr id="21" name="TextBox 20"/>
          <p:cNvSpPr txBox="1"/>
          <p:nvPr/>
        </p:nvSpPr>
        <p:spPr>
          <a:xfrm>
            <a:off x="8917940" y="3420418"/>
            <a:ext cx="2057400" cy="461665"/>
          </a:xfrm>
          <a:prstGeom prst="rect">
            <a:avLst/>
          </a:prstGeom>
          <a:noFill/>
        </p:spPr>
        <p:txBody>
          <a:bodyPr wrap="square" rtlCol="0">
            <a:spAutoFit/>
          </a:bodyPr>
          <a:lstStyle/>
          <a:p>
            <a:r>
              <a:rPr lang="en-US" sz="2400" dirty="0" smtClean="0"/>
              <a:t>Residents</a:t>
            </a:r>
            <a:endParaRPr lang="en-US" sz="2400" dirty="0"/>
          </a:p>
        </p:txBody>
      </p:sp>
      <p:sp>
        <p:nvSpPr>
          <p:cNvPr id="22" name="TextBox 21"/>
          <p:cNvSpPr txBox="1"/>
          <p:nvPr/>
        </p:nvSpPr>
        <p:spPr>
          <a:xfrm>
            <a:off x="8917940" y="5359401"/>
            <a:ext cx="2057400" cy="461665"/>
          </a:xfrm>
          <a:prstGeom prst="rect">
            <a:avLst/>
          </a:prstGeom>
          <a:noFill/>
        </p:spPr>
        <p:txBody>
          <a:bodyPr wrap="square" rtlCol="0">
            <a:spAutoFit/>
          </a:bodyPr>
          <a:lstStyle/>
          <a:p>
            <a:r>
              <a:rPr lang="en-US" sz="2400" dirty="0" smtClean="0"/>
              <a:t>Hours</a:t>
            </a:r>
            <a:endParaRPr lang="en-US" sz="2400" dirty="0"/>
          </a:p>
        </p:txBody>
      </p:sp>
      <p:sp>
        <p:nvSpPr>
          <p:cNvPr id="23" name="TextBox 22"/>
          <p:cNvSpPr txBox="1"/>
          <p:nvPr/>
        </p:nvSpPr>
        <p:spPr>
          <a:xfrm>
            <a:off x="2186214" y="5518638"/>
            <a:ext cx="571500" cy="461665"/>
          </a:xfrm>
          <a:prstGeom prst="rect">
            <a:avLst/>
          </a:prstGeom>
          <a:noFill/>
        </p:spPr>
        <p:txBody>
          <a:bodyPr wrap="square" rtlCol="0">
            <a:spAutoFit/>
          </a:bodyPr>
          <a:lstStyle/>
          <a:p>
            <a:r>
              <a:rPr lang="en-US" sz="2400" b="1" dirty="0" smtClean="0"/>
              <a:t>1</a:t>
            </a:r>
            <a:endParaRPr lang="en-US" sz="2400" b="1" dirty="0"/>
          </a:p>
        </p:txBody>
      </p:sp>
      <p:sp>
        <p:nvSpPr>
          <p:cNvPr id="24" name="TextBox 23"/>
          <p:cNvSpPr txBox="1"/>
          <p:nvPr/>
        </p:nvSpPr>
        <p:spPr>
          <a:xfrm>
            <a:off x="2111828" y="3413405"/>
            <a:ext cx="571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a:t>
            </a:r>
            <a:endParaRPr lang="en-US" sz="2400" b="1" dirty="0">
              <a:solidFill>
                <a:srgbClr val="92D050"/>
              </a:solidFill>
            </a:endParaRPr>
          </a:p>
        </p:txBody>
      </p:sp>
    </p:spTree>
    <p:extLst>
      <p:ext uri="{BB962C8B-B14F-4D97-AF65-F5344CB8AC3E}">
        <p14:creationId xmlns:p14="http://schemas.microsoft.com/office/powerpoint/2010/main" xmlns="" val="94186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9" y="-20785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2364014" y="4004129"/>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2360386" y="4876800"/>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477328"/>
          </a:xfrm>
          <a:prstGeom prst="rect">
            <a:avLst/>
          </a:prstGeom>
          <a:noFill/>
        </p:spPr>
        <p:txBody>
          <a:bodyPr wrap="square" rtlCol="0">
            <a:spAutoFit/>
          </a:bodyPr>
          <a:lstStyle/>
          <a:p>
            <a:r>
              <a:rPr lang="en-US" dirty="0" smtClean="0"/>
              <a:t>An SRNA can visit 36 residents at a long-term care facility in 4 hours. </a:t>
            </a:r>
          </a:p>
          <a:p>
            <a:endParaRPr lang="en-US" dirty="0"/>
          </a:p>
          <a:p>
            <a:r>
              <a:rPr lang="en-US" dirty="0" smtClean="0"/>
              <a:t>How many residents can this resident visit in 5 hours?</a:t>
            </a:r>
          </a:p>
          <a:p>
            <a:endParaRPr lang="en-US" dirty="0"/>
          </a:p>
          <a:p>
            <a:r>
              <a:rPr lang="en-US" dirty="0" smtClean="0"/>
              <a:t>Hint: </a:t>
            </a:r>
            <a:r>
              <a:rPr lang="en-US" dirty="0" smtClean="0"/>
              <a:t>First think </a:t>
            </a:r>
            <a:r>
              <a:rPr lang="en-US" dirty="0" smtClean="0"/>
              <a:t>about how many residents the SRNA can visit in </a:t>
            </a:r>
            <a:r>
              <a:rPr lang="en-US" i="1" dirty="0" smtClean="0"/>
              <a:t>one</a:t>
            </a:r>
            <a:r>
              <a:rPr lang="en-US" dirty="0" smtClean="0"/>
              <a:t> hour.</a:t>
            </a:r>
            <a:endParaRPr lang="en-US" dirty="0"/>
          </a:p>
        </p:txBody>
      </p:sp>
      <p:cxnSp>
        <p:nvCxnSpPr>
          <p:cNvPr id="12" name="Straight Connector 11"/>
          <p:cNvCxnSpPr/>
          <p:nvPr/>
        </p:nvCxnSpPr>
        <p:spPr>
          <a:xfrm flipH="1">
            <a:off x="6988630" y="3937001"/>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6992258" y="4909457"/>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7697107" y="3367701"/>
            <a:ext cx="698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45</a:t>
            </a:r>
            <a:endParaRPr lang="en-US" sz="2400" b="1" dirty="0">
              <a:solidFill>
                <a:srgbClr val="92D050"/>
              </a:solidFill>
            </a:endParaRPr>
          </a:p>
        </p:txBody>
      </p:sp>
      <p:sp>
        <p:nvSpPr>
          <p:cNvPr id="18" name="TextBox 17"/>
          <p:cNvSpPr txBox="1"/>
          <p:nvPr/>
        </p:nvSpPr>
        <p:spPr>
          <a:xfrm>
            <a:off x="7824107" y="5455557"/>
            <a:ext cx="571500" cy="461665"/>
          </a:xfrm>
          <a:prstGeom prst="rect">
            <a:avLst/>
          </a:prstGeom>
          <a:noFill/>
        </p:spPr>
        <p:txBody>
          <a:bodyPr wrap="square" rtlCol="0">
            <a:spAutoFit/>
          </a:bodyPr>
          <a:lstStyle/>
          <a:p>
            <a:r>
              <a:rPr lang="en-US" sz="2400" b="1" dirty="0" smtClean="0"/>
              <a:t>5</a:t>
            </a:r>
            <a:endParaRPr lang="en-US" sz="2400" b="1" dirty="0"/>
          </a:p>
        </p:txBody>
      </p:sp>
      <p:sp>
        <p:nvSpPr>
          <p:cNvPr id="19" name="TextBox 18"/>
          <p:cNvSpPr txBox="1"/>
          <p:nvPr/>
        </p:nvSpPr>
        <p:spPr>
          <a:xfrm>
            <a:off x="6809014" y="5455557"/>
            <a:ext cx="571500" cy="461665"/>
          </a:xfrm>
          <a:prstGeom prst="rect">
            <a:avLst/>
          </a:prstGeom>
          <a:noFill/>
        </p:spPr>
        <p:txBody>
          <a:bodyPr wrap="square" rtlCol="0">
            <a:spAutoFit/>
          </a:bodyPr>
          <a:lstStyle/>
          <a:p>
            <a:r>
              <a:rPr lang="en-US" sz="2400" b="1" dirty="0" smtClean="0"/>
              <a:t>4</a:t>
            </a:r>
            <a:endParaRPr lang="en-US" sz="2400" b="1" dirty="0"/>
          </a:p>
        </p:txBody>
      </p:sp>
      <p:sp>
        <p:nvSpPr>
          <p:cNvPr id="20" name="TextBox 19"/>
          <p:cNvSpPr txBox="1"/>
          <p:nvPr/>
        </p:nvSpPr>
        <p:spPr>
          <a:xfrm>
            <a:off x="6763657" y="3354912"/>
            <a:ext cx="571500" cy="461665"/>
          </a:xfrm>
          <a:prstGeom prst="rect">
            <a:avLst/>
          </a:prstGeom>
          <a:noFill/>
        </p:spPr>
        <p:txBody>
          <a:bodyPr wrap="square" rtlCol="0">
            <a:spAutoFit/>
          </a:bodyPr>
          <a:lstStyle/>
          <a:p>
            <a:r>
              <a:rPr lang="en-US" sz="2400" b="1" dirty="0" smtClean="0"/>
              <a:t>36</a:t>
            </a:r>
            <a:endParaRPr lang="en-US" sz="2400" b="1" dirty="0"/>
          </a:p>
        </p:txBody>
      </p:sp>
      <p:sp>
        <p:nvSpPr>
          <p:cNvPr id="21" name="TextBox 20"/>
          <p:cNvSpPr txBox="1"/>
          <p:nvPr/>
        </p:nvSpPr>
        <p:spPr>
          <a:xfrm>
            <a:off x="8917940" y="3420418"/>
            <a:ext cx="2057400" cy="461665"/>
          </a:xfrm>
          <a:prstGeom prst="rect">
            <a:avLst/>
          </a:prstGeom>
          <a:noFill/>
        </p:spPr>
        <p:txBody>
          <a:bodyPr wrap="square" rtlCol="0">
            <a:spAutoFit/>
          </a:bodyPr>
          <a:lstStyle/>
          <a:p>
            <a:r>
              <a:rPr lang="en-US" sz="2400" dirty="0" smtClean="0"/>
              <a:t>Residents</a:t>
            </a:r>
            <a:endParaRPr lang="en-US" sz="2400" dirty="0"/>
          </a:p>
        </p:txBody>
      </p:sp>
      <p:sp>
        <p:nvSpPr>
          <p:cNvPr id="22" name="TextBox 21"/>
          <p:cNvSpPr txBox="1"/>
          <p:nvPr/>
        </p:nvSpPr>
        <p:spPr>
          <a:xfrm>
            <a:off x="8917940" y="5303681"/>
            <a:ext cx="2057400" cy="461665"/>
          </a:xfrm>
          <a:prstGeom prst="rect">
            <a:avLst/>
          </a:prstGeom>
          <a:noFill/>
        </p:spPr>
        <p:txBody>
          <a:bodyPr wrap="square" rtlCol="0">
            <a:spAutoFit/>
          </a:bodyPr>
          <a:lstStyle/>
          <a:p>
            <a:r>
              <a:rPr lang="en-US" sz="2400" dirty="0" smtClean="0"/>
              <a:t>Hours</a:t>
            </a:r>
            <a:endParaRPr lang="en-US" sz="2400" dirty="0"/>
          </a:p>
        </p:txBody>
      </p:sp>
      <p:sp>
        <p:nvSpPr>
          <p:cNvPr id="23" name="TextBox 22"/>
          <p:cNvSpPr txBox="1"/>
          <p:nvPr/>
        </p:nvSpPr>
        <p:spPr>
          <a:xfrm>
            <a:off x="2186214" y="5518638"/>
            <a:ext cx="571500" cy="461665"/>
          </a:xfrm>
          <a:prstGeom prst="rect">
            <a:avLst/>
          </a:prstGeom>
          <a:noFill/>
        </p:spPr>
        <p:txBody>
          <a:bodyPr wrap="square" rtlCol="0">
            <a:spAutoFit/>
          </a:bodyPr>
          <a:lstStyle/>
          <a:p>
            <a:r>
              <a:rPr lang="en-US" sz="2400" b="1" dirty="0" smtClean="0"/>
              <a:t>1</a:t>
            </a:r>
            <a:endParaRPr lang="en-US" sz="2400" b="1" dirty="0"/>
          </a:p>
        </p:txBody>
      </p:sp>
      <p:sp>
        <p:nvSpPr>
          <p:cNvPr id="24" name="TextBox 23"/>
          <p:cNvSpPr txBox="1"/>
          <p:nvPr/>
        </p:nvSpPr>
        <p:spPr>
          <a:xfrm>
            <a:off x="2186214" y="3399834"/>
            <a:ext cx="571500" cy="461665"/>
          </a:xfrm>
          <a:prstGeom prst="rect">
            <a:avLst/>
          </a:prstGeom>
          <a:noFill/>
        </p:spPr>
        <p:txBody>
          <a:bodyPr wrap="square" rtlCol="0">
            <a:spAutoFit/>
          </a:bodyPr>
          <a:lstStyle/>
          <a:p>
            <a:r>
              <a:rPr lang="en-US" sz="2400" b="1" dirty="0" smtClean="0"/>
              <a:t>9</a:t>
            </a:r>
            <a:endParaRPr lang="en-US" sz="2400" b="1" dirty="0"/>
          </a:p>
        </p:txBody>
      </p:sp>
    </p:spTree>
    <p:extLst>
      <p:ext uri="{BB962C8B-B14F-4D97-AF65-F5344CB8AC3E}">
        <p14:creationId xmlns:p14="http://schemas.microsoft.com/office/powerpoint/2010/main" xmlns="" val="6272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09" y="-207859"/>
            <a:ext cx="10993549" cy="736598"/>
          </a:xfrm>
        </p:spPr>
        <p:txBody>
          <a:bodyPr/>
          <a:lstStyle/>
          <a:p>
            <a:r>
              <a:rPr lang="en-US" dirty="0" smtClean="0"/>
              <a:t>Using a double number line</a:t>
            </a:r>
            <a:endParaRPr lang="en-US" dirty="0"/>
          </a:p>
        </p:txBody>
      </p:sp>
      <p:cxnSp>
        <p:nvCxnSpPr>
          <p:cNvPr id="5" name="Straight Arrow Connector 4"/>
          <p:cNvCxnSpPr/>
          <p:nvPr/>
        </p:nvCxnSpPr>
        <p:spPr>
          <a:xfrm flipV="1">
            <a:off x="1168400" y="41402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flipV="1">
            <a:off x="1168400" y="5118100"/>
            <a:ext cx="8778240" cy="0"/>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1168400" y="4140200"/>
            <a:ext cx="0" cy="977900"/>
          </a:xfrm>
          <a:prstGeom prst="line">
            <a:avLst/>
          </a:prstGeom>
          <a:ln w="50800"/>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flipH="1">
            <a:off x="7982857" y="3924755"/>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flipH="1">
            <a:off x="1174193" y="3871927"/>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H="1">
            <a:off x="1170564" y="4865783"/>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H="1">
            <a:off x="7982857" y="487407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581194" y="1396457"/>
            <a:ext cx="10993549" cy="1754326"/>
          </a:xfrm>
          <a:prstGeom prst="rect">
            <a:avLst/>
          </a:prstGeom>
          <a:noFill/>
        </p:spPr>
        <p:txBody>
          <a:bodyPr wrap="square" rtlCol="0">
            <a:spAutoFit/>
          </a:bodyPr>
          <a:lstStyle/>
          <a:p>
            <a:r>
              <a:rPr lang="en-US" dirty="0" smtClean="0"/>
              <a:t>An SRNA </a:t>
            </a:r>
            <a:r>
              <a:rPr lang="en-US" dirty="0" smtClean="0"/>
              <a:t>has to put a cleaning agent into a pail for use in sanitization. 70 </a:t>
            </a:r>
            <a:r>
              <a:rPr lang="en-US" dirty="0" err="1" smtClean="0"/>
              <a:t>mL</a:t>
            </a:r>
            <a:r>
              <a:rPr lang="en-US" dirty="0" smtClean="0"/>
              <a:t> is the maximum amount of chemical that can go into the pail.</a:t>
            </a:r>
            <a:endParaRPr lang="en-US" dirty="0" smtClean="0"/>
          </a:p>
          <a:p>
            <a:endParaRPr lang="en-US" dirty="0"/>
          </a:p>
          <a:p>
            <a:r>
              <a:rPr lang="en-US" dirty="0" smtClean="0"/>
              <a:t>If the lead nurse says to use only 20% of the maximum allowed chemical to sanitize a specific surface, how many </a:t>
            </a:r>
            <a:r>
              <a:rPr lang="en-US" dirty="0" err="1" smtClean="0"/>
              <a:t>mL</a:t>
            </a:r>
            <a:r>
              <a:rPr lang="en-US" dirty="0" smtClean="0"/>
              <a:t> should the SRNA measure out?</a:t>
            </a:r>
            <a:endParaRPr lang="en-US" dirty="0" smtClean="0"/>
          </a:p>
          <a:p>
            <a:endParaRPr lang="en-US" dirty="0"/>
          </a:p>
        </p:txBody>
      </p:sp>
      <p:cxnSp>
        <p:nvCxnSpPr>
          <p:cNvPr id="12" name="Straight Connector 11"/>
          <p:cNvCxnSpPr/>
          <p:nvPr/>
        </p:nvCxnSpPr>
        <p:spPr>
          <a:xfrm flipH="1">
            <a:off x="2493748" y="3881916"/>
            <a:ext cx="1814" cy="546100"/>
          </a:xfrm>
          <a:prstGeom prst="line">
            <a:avLst/>
          </a:prstGeom>
          <a:ln w="50800"/>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flipH="1">
            <a:off x="2508393" y="4865389"/>
            <a:ext cx="1814" cy="546100"/>
          </a:xfrm>
          <a:prstGeom prst="line">
            <a:avLst/>
          </a:prstGeom>
          <a:ln w="50800"/>
        </p:spPr>
        <p:style>
          <a:lnRef idx="2">
            <a:schemeClr val="dk1"/>
          </a:lnRef>
          <a:fillRef idx="0">
            <a:schemeClr val="dk1"/>
          </a:fillRef>
          <a:effectRef idx="1">
            <a:schemeClr val="dk1"/>
          </a:effectRef>
          <a:fontRef idx="minor">
            <a:schemeClr val="tx1"/>
          </a:fontRef>
        </p:style>
      </p:cxnSp>
      <p:sp>
        <p:nvSpPr>
          <p:cNvPr id="17" name="TextBox 16"/>
          <p:cNvSpPr txBox="1"/>
          <p:nvPr/>
        </p:nvSpPr>
        <p:spPr>
          <a:xfrm>
            <a:off x="7697107" y="3367701"/>
            <a:ext cx="698500" cy="461665"/>
          </a:xfrm>
          <a:prstGeom prst="rect">
            <a:avLst/>
          </a:prstGeom>
          <a:noFill/>
        </p:spPr>
        <p:txBody>
          <a:bodyPr wrap="square" rtlCol="0">
            <a:spAutoFit/>
          </a:bodyPr>
          <a:lstStyle/>
          <a:p>
            <a:r>
              <a:rPr lang="en-US" sz="2400" b="1" dirty="0" smtClean="0"/>
              <a:t> </a:t>
            </a:r>
            <a:r>
              <a:rPr lang="en-US" sz="2400" b="1" dirty="0" smtClean="0"/>
              <a:t>70</a:t>
            </a:r>
            <a:endParaRPr lang="en-US" sz="2400" b="1" dirty="0"/>
          </a:p>
        </p:txBody>
      </p:sp>
      <p:sp>
        <p:nvSpPr>
          <p:cNvPr id="18" name="TextBox 17"/>
          <p:cNvSpPr txBox="1"/>
          <p:nvPr/>
        </p:nvSpPr>
        <p:spPr>
          <a:xfrm>
            <a:off x="7824107" y="5455557"/>
            <a:ext cx="978370" cy="461665"/>
          </a:xfrm>
          <a:prstGeom prst="rect">
            <a:avLst/>
          </a:prstGeom>
          <a:noFill/>
        </p:spPr>
        <p:txBody>
          <a:bodyPr wrap="square" rtlCol="0">
            <a:spAutoFit/>
          </a:bodyPr>
          <a:lstStyle/>
          <a:p>
            <a:r>
              <a:rPr lang="en-US" sz="2400" b="1" dirty="0" smtClean="0"/>
              <a:t>100%</a:t>
            </a:r>
            <a:endParaRPr lang="en-US" sz="2400" b="1" dirty="0"/>
          </a:p>
        </p:txBody>
      </p:sp>
      <p:sp>
        <p:nvSpPr>
          <p:cNvPr id="19" name="TextBox 18"/>
          <p:cNvSpPr txBox="1"/>
          <p:nvPr/>
        </p:nvSpPr>
        <p:spPr>
          <a:xfrm>
            <a:off x="2049727" y="5488607"/>
            <a:ext cx="946862" cy="461665"/>
          </a:xfrm>
          <a:prstGeom prst="rect">
            <a:avLst/>
          </a:prstGeom>
          <a:noFill/>
        </p:spPr>
        <p:txBody>
          <a:bodyPr wrap="square" rtlCol="0">
            <a:spAutoFit/>
          </a:bodyPr>
          <a:lstStyle/>
          <a:p>
            <a:r>
              <a:rPr lang="en-US" sz="2400" b="1" dirty="0" smtClean="0"/>
              <a:t>20%</a:t>
            </a:r>
            <a:endParaRPr lang="en-US" sz="2400" b="1" dirty="0"/>
          </a:p>
        </p:txBody>
      </p:sp>
      <p:sp>
        <p:nvSpPr>
          <p:cNvPr id="20" name="TextBox 19"/>
          <p:cNvSpPr txBox="1"/>
          <p:nvPr/>
        </p:nvSpPr>
        <p:spPr>
          <a:xfrm>
            <a:off x="2246741" y="3354912"/>
            <a:ext cx="571500" cy="461665"/>
          </a:xfrm>
          <a:prstGeom prst="rect">
            <a:avLst/>
          </a:prstGeom>
          <a:noFill/>
        </p:spPr>
        <p:txBody>
          <a:bodyPr wrap="square" rtlCol="0">
            <a:spAutoFit/>
          </a:bodyPr>
          <a:lstStyle/>
          <a:p>
            <a:r>
              <a:rPr lang="en-US" sz="2400" b="1" dirty="0" smtClean="0"/>
              <a:t> </a:t>
            </a:r>
            <a:r>
              <a:rPr lang="en-US" sz="2400" b="1" dirty="0" smtClean="0">
                <a:solidFill>
                  <a:srgbClr val="92D050"/>
                </a:solidFill>
              </a:rPr>
              <a:t>?</a:t>
            </a:r>
            <a:endParaRPr lang="en-US" sz="2400" b="1" dirty="0">
              <a:solidFill>
                <a:srgbClr val="92D050"/>
              </a:solidFill>
            </a:endParaRPr>
          </a:p>
        </p:txBody>
      </p:sp>
      <p:sp>
        <p:nvSpPr>
          <p:cNvPr id="21" name="TextBox 20"/>
          <p:cNvSpPr txBox="1"/>
          <p:nvPr/>
        </p:nvSpPr>
        <p:spPr>
          <a:xfrm>
            <a:off x="8917940" y="3255165"/>
            <a:ext cx="2057400" cy="830997"/>
          </a:xfrm>
          <a:prstGeom prst="rect">
            <a:avLst/>
          </a:prstGeom>
          <a:noFill/>
        </p:spPr>
        <p:txBody>
          <a:bodyPr wrap="square" rtlCol="0">
            <a:spAutoFit/>
          </a:bodyPr>
          <a:lstStyle/>
          <a:p>
            <a:r>
              <a:rPr lang="en-US" sz="2400" dirty="0" smtClean="0"/>
              <a:t>Amount of liquid in </a:t>
            </a:r>
            <a:r>
              <a:rPr lang="en-US" sz="2400" dirty="0" err="1" smtClean="0"/>
              <a:t>mL</a:t>
            </a:r>
            <a:endParaRPr lang="en-US" sz="2400" dirty="0"/>
          </a:p>
        </p:txBody>
      </p:sp>
      <p:sp>
        <p:nvSpPr>
          <p:cNvPr id="22" name="TextBox 21"/>
          <p:cNvSpPr txBox="1"/>
          <p:nvPr/>
        </p:nvSpPr>
        <p:spPr>
          <a:xfrm>
            <a:off x="8917940" y="5303681"/>
            <a:ext cx="2057400" cy="461665"/>
          </a:xfrm>
          <a:prstGeom prst="rect">
            <a:avLst/>
          </a:prstGeom>
          <a:noFill/>
        </p:spPr>
        <p:txBody>
          <a:bodyPr wrap="square" rtlCol="0">
            <a:spAutoFit/>
          </a:bodyPr>
          <a:lstStyle/>
          <a:p>
            <a:r>
              <a:rPr lang="en-US" sz="2400" dirty="0" smtClean="0"/>
              <a:t>Percent Full</a:t>
            </a:r>
            <a:endParaRPr lang="en-US" sz="2400" dirty="0"/>
          </a:p>
        </p:txBody>
      </p:sp>
      <p:sp>
        <p:nvSpPr>
          <p:cNvPr id="23" name="TextBox 22"/>
          <p:cNvSpPr txBox="1"/>
          <p:nvPr/>
        </p:nvSpPr>
        <p:spPr>
          <a:xfrm>
            <a:off x="1018426" y="5507621"/>
            <a:ext cx="733256" cy="461665"/>
          </a:xfrm>
          <a:prstGeom prst="rect">
            <a:avLst/>
          </a:prstGeom>
          <a:noFill/>
        </p:spPr>
        <p:txBody>
          <a:bodyPr wrap="square" rtlCol="0">
            <a:spAutoFit/>
          </a:bodyPr>
          <a:lstStyle/>
          <a:p>
            <a:r>
              <a:rPr lang="en-US" sz="2400" b="1" dirty="0" smtClean="0"/>
              <a:t>0%</a:t>
            </a:r>
            <a:endParaRPr lang="en-US" sz="2400" b="1" dirty="0"/>
          </a:p>
        </p:txBody>
      </p:sp>
      <p:sp>
        <p:nvSpPr>
          <p:cNvPr id="24" name="TextBox 23"/>
          <p:cNvSpPr txBox="1"/>
          <p:nvPr/>
        </p:nvSpPr>
        <p:spPr>
          <a:xfrm>
            <a:off x="930291" y="3366784"/>
            <a:ext cx="571500" cy="461665"/>
          </a:xfrm>
          <a:prstGeom prst="rect">
            <a:avLst/>
          </a:prstGeom>
          <a:noFill/>
        </p:spPr>
        <p:txBody>
          <a:bodyPr wrap="square" rtlCol="0">
            <a:spAutoFit/>
          </a:bodyPr>
          <a:lstStyle/>
          <a:p>
            <a:r>
              <a:rPr lang="en-US" sz="2400" b="1" dirty="0" smtClean="0"/>
              <a:t>0</a:t>
            </a:r>
            <a:endParaRPr lang="en-US" sz="2400" b="1" dirty="0"/>
          </a:p>
        </p:txBody>
      </p:sp>
    </p:spTree>
    <p:extLst>
      <p:ext uri="{BB962C8B-B14F-4D97-AF65-F5344CB8AC3E}">
        <p14:creationId xmlns:p14="http://schemas.microsoft.com/office/powerpoint/2010/main" xmlns="" val="6272029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144</TotalTime>
  <Words>685</Words>
  <Application>Microsoft Office PowerPoint</Application>
  <PresentationFormat>Custom</PresentationFormat>
  <Paragraphs>138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Dividend</vt:lpstr>
      <vt:lpstr>Using a double number line</vt:lpstr>
      <vt:lpstr>Using a double number line</vt:lpstr>
      <vt:lpstr>Using a double number line</vt:lpstr>
      <vt:lpstr>Using a double number line</vt:lpstr>
      <vt:lpstr>Using a double number line</vt:lpstr>
      <vt:lpstr>Using a double number line</vt:lpstr>
      <vt:lpstr>Using a double number line</vt:lpstr>
      <vt:lpstr>Using a double number line</vt:lpstr>
      <vt:lpstr>Using a double number line</vt:lpstr>
      <vt:lpstr>Using a double number line</vt:lpstr>
      <vt:lpstr>Using a double number line</vt:lpstr>
    </vt:vector>
  </TitlesOfParts>
  <Company>KCTCS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 double number line</dc:title>
  <dc:creator>AEUser</dc:creator>
  <cp:lastModifiedBy>Ynpjunkie</cp:lastModifiedBy>
  <cp:revision>12</cp:revision>
  <dcterms:created xsi:type="dcterms:W3CDTF">2016-04-11T13:50:31Z</dcterms:created>
  <dcterms:modified xsi:type="dcterms:W3CDTF">2016-04-13T01:50:20Z</dcterms:modified>
</cp:coreProperties>
</file>